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56" r:id="rId5"/>
    <p:sldId id="257" r:id="rId6"/>
    <p:sldId id="259" r:id="rId7"/>
    <p:sldId id="261" r:id="rId8"/>
    <p:sldId id="269" r:id="rId9"/>
    <p:sldId id="263" r:id="rId10"/>
    <p:sldId id="267" r:id="rId11"/>
    <p:sldId id="266" r:id="rId12"/>
    <p:sldId id="265" r:id="rId13"/>
    <p:sldId id="268" r:id="rId14"/>
  </p:sldIdLst>
  <p:sldSz cx="12192000" cy="6858000"/>
  <p:notesSz cx="6858000" cy="9144000"/>
  <p:custDataLst>
    <p:tags r:id="rId16"/>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72750" autoAdjust="0"/>
  </p:normalViewPr>
  <p:slideViewPr>
    <p:cSldViewPr snapToGrid="0">
      <p:cViewPr>
        <p:scale>
          <a:sx n="75" d="100"/>
          <a:sy n="75" d="100"/>
        </p:scale>
        <p:origin x="1308"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F67649-071E-4B23-8EF9-9B4D45F682C8}" type="datetimeFigureOut">
              <a:rPr lang="nl-NL" smtClean="0"/>
              <a:t>17-6-2024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6A2754-2E77-4AE8-9C30-1506F45BB802}" type="slidenum">
              <a:rPr lang="nl-NL" smtClean="0"/>
              <a:t>‹nr.›</a:t>
            </a:fld>
            <a:endParaRPr lang="nl-NL"/>
          </a:p>
        </p:txBody>
      </p:sp>
    </p:spTree>
    <p:extLst>
      <p:ext uri="{BB962C8B-B14F-4D97-AF65-F5344CB8AC3E}">
        <p14:creationId xmlns:p14="http://schemas.microsoft.com/office/powerpoint/2010/main" val="2752153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Kunstmatige Intelligentie (AI):</a:t>
            </a:r>
            <a:r>
              <a:rPr lang="nl-NL" dirty="0"/>
              <a:t> AI is een soort slim computerprogramma dat dingen kan leren en beslissingen kan nemen, bijna zoals een mens dat doet. Denk aan een smartphone die jouw stem herkent en begrijpt wat je zegt. Dat is een voorbeeld van AI. AI kan dingen leren door veel voorbeelden te bekijken en te begrijpen wat er gebeurt. Het is alsof je een robot een heleboel foto's van katten laat zien, en na een tijdje kan de robot zelf katten herkennen.</a:t>
            </a:r>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2</a:t>
            </a:fld>
            <a:endParaRPr lang="nl-NL"/>
          </a:p>
        </p:txBody>
      </p:sp>
    </p:spTree>
    <p:extLst>
      <p:ext uri="{BB962C8B-B14F-4D97-AF65-F5344CB8AC3E}">
        <p14:creationId xmlns:p14="http://schemas.microsoft.com/office/powerpoint/2010/main" val="988450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nl-NL" dirty="0"/>
              <a:t>1. Spraakassistenten zoals </a:t>
            </a:r>
            <a:r>
              <a:rPr lang="nl-NL" dirty="0" err="1"/>
              <a:t>Siri</a:t>
            </a:r>
            <a:r>
              <a:rPr lang="nl-NL" dirty="0"/>
              <a:t> en Google Assistant - Deze antwoorden op vragen en voeren opdrachten uit, zoals het instellen van een timer.</a:t>
            </a:r>
          </a:p>
          <a:p>
            <a:pPr marL="171450" indent="-171450">
              <a:buFont typeface="Arial" panose="020B0604020202020204" pitchFamily="34" charset="0"/>
              <a:buChar char="•"/>
            </a:pPr>
            <a:r>
              <a:rPr lang="nl-NL" dirty="0"/>
              <a:t>2. Slimme luidsprekers zoals Amazon Echo - Deze spelen muziek af en geven weerberichten op basis van gesproken opdrachten.</a:t>
            </a:r>
          </a:p>
          <a:p>
            <a:pPr marL="171450" indent="-171450">
              <a:buFont typeface="Arial" panose="020B0604020202020204" pitchFamily="34" charset="0"/>
              <a:buChar char="•"/>
            </a:pPr>
            <a:r>
              <a:rPr lang="nl-NL" dirty="0"/>
              <a:t>3. Voorspellende tekst op smartphones - Wanneer je typt en je telefoon het volgende woord voorstelt.</a:t>
            </a:r>
          </a:p>
          <a:p>
            <a:pPr marL="171450" indent="-171450">
              <a:buFont typeface="Arial" panose="020B0604020202020204" pitchFamily="34" charset="0"/>
              <a:buChar char="•"/>
            </a:pPr>
            <a:r>
              <a:rPr lang="nl-NL" dirty="0"/>
              <a:t>4. Gezichtsherkenning op telefoons - Het ontgrendelen van een telefoon met een gezichtsscan.</a:t>
            </a:r>
          </a:p>
          <a:p>
            <a:pPr marL="171450" indent="-171450">
              <a:buFont typeface="Arial" panose="020B0604020202020204" pitchFamily="34" charset="0"/>
              <a:buChar char="•"/>
            </a:pPr>
            <a:r>
              <a:rPr lang="nl-NL" dirty="0"/>
              <a:t>5. Aanbevelingen op YouTube - Video's die worden voorgesteld op basis van wat je eerder hebt gekeken.</a:t>
            </a:r>
          </a:p>
          <a:p>
            <a:pPr marL="171450" indent="-171450">
              <a:buFont typeface="Arial" panose="020B0604020202020204" pitchFamily="34" charset="0"/>
              <a:buChar char="•"/>
            </a:pPr>
            <a:r>
              <a:rPr lang="nl-NL" dirty="0"/>
              <a:t>6. </a:t>
            </a:r>
            <a:r>
              <a:rPr lang="nl-NL" dirty="0" err="1"/>
              <a:t>Netflix</a:t>
            </a:r>
            <a:r>
              <a:rPr lang="nl-NL" dirty="0"/>
              <a:t>-aanbevelingen - Films en series die worden aanbevolen op basis van eerder bekeken shows.</a:t>
            </a:r>
          </a:p>
          <a:p>
            <a:pPr marL="171450" indent="-171450">
              <a:buFont typeface="Arial" panose="020B0604020202020204" pitchFamily="34" charset="0"/>
              <a:buChar char="•"/>
            </a:pPr>
            <a:r>
              <a:rPr lang="nl-NL" dirty="0"/>
              <a:t>7. </a:t>
            </a:r>
            <a:r>
              <a:rPr lang="nl-NL" dirty="0" err="1"/>
              <a:t>Spotify</a:t>
            </a:r>
            <a:r>
              <a:rPr lang="nl-NL" dirty="0"/>
              <a:t>-aanbevelingen - Muziek en afspeellijsten die worden voorgesteld op basis van je luistergeschiedenis.</a:t>
            </a:r>
          </a:p>
          <a:p>
            <a:pPr marL="171450" indent="-171450">
              <a:buFont typeface="Arial" panose="020B0604020202020204" pitchFamily="34" charset="0"/>
              <a:buChar char="•"/>
            </a:pPr>
            <a:r>
              <a:rPr lang="nl-NL" dirty="0"/>
              <a:t>8. Google </a:t>
            </a:r>
            <a:r>
              <a:rPr lang="nl-NL" dirty="0" err="1"/>
              <a:t>Maps</a:t>
            </a:r>
            <a:r>
              <a:rPr lang="nl-NL" dirty="0"/>
              <a:t> verkeersvoorspellingen - Voorspelt de snelste route en verkeersomstandigheden.</a:t>
            </a:r>
          </a:p>
          <a:p>
            <a:pPr marL="171450" indent="-171450">
              <a:buFont typeface="Arial" panose="020B0604020202020204" pitchFamily="34" charset="0"/>
              <a:buChar char="•"/>
            </a:pPr>
            <a:r>
              <a:rPr lang="nl-NL" dirty="0"/>
              <a:t>9. Fotofilters op sociale media - Filters die je gezicht herkennen en veranderen op Snapchat of Instagram.</a:t>
            </a:r>
          </a:p>
          <a:p>
            <a:pPr marL="171450" indent="-171450">
              <a:buFont typeface="Arial" panose="020B0604020202020204" pitchFamily="34" charset="0"/>
              <a:buChar char="•"/>
            </a:pPr>
            <a:r>
              <a:rPr lang="nl-NL" dirty="0"/>
              <a:t>10. Slimme thermostaten zoals Nest - Deze leren je voorkeuren voor temperatuur en passen zich automatisch aan.</a:t>
            </a:r>
          </a:p>
          <a:p>
            <a:pPr marL="171450" indent="-171450">
              <a:buFont typeface="Arial" panose="020B0604020202020204" pitchFamily="34" charset="0"/>
              <a:buChar char="•"/>
            </a:pPr>
            <a:r>
              <a:rPr lang="nl-NL" dirty="0"/>
              <a:t>11. Robotstofzuigers zoals </a:t>
            </a:r>
            <a:r>
              <a:rPr lang="nl-NL" dirty="0" err="1"/>
              <a:t>Roomba</a:t>
            </a:r>
            <a:r>
              <a:rPr lang="nl-NL" dirty="0"/>
              <a:t> - Deze navigeren zelf door het huis om schoon te maken.</a:t>
            </a:r>
          </a:p>
          <a:p>
            <a:pPr marL="171450" indent="-171450">
              <a:buFont typeface="Arial" panose="020B0604020202020204" pitchFamily="34" charset="0"/>
              <a:buChar char="•"/>
            </a:pPr>
            <a:r>
              <a:rPr lang="nl-NL" dirty="0"/>
              <a:t>12. Autocorrectie op smartphones - Het automatisch corrigeren van spelfouten tijdens het typen.</a:t>
            </a:r>
          </a:p>
          <a:p>
            <a:pPr marL="171450" indent="-171450">
              <a:buFont typeface="Arial" panose="020B0604020202020204" pitchFamily="34" charset="0"/>
              <a:buChar char="•"/>
            </a:pPr>
            <a:r>
              <a:rPr lang="nl-NL" dirty="0"/>
              <a:t>13. Virtuele schoolassistenten - Hulpmiddelen die helpen bij het leren door vragen te beantwoorden en uitleg te geven, zoals Khan Academy.</a:t>
            </a:r>
          </a:p>
          <a:p>
            <a:pPr marL="171450" indent="-171450">
              <a:buFont typeface="Arial" panose="020B0604020202020204" pitchFamily="34" charset="0"/>
              <a:buChar char="•"/>
            </a:pPr>
            <a:r>
              <a:rPr lang="nl-NL" dirty="0"/>
              <a:t>14. E-mail spamfilters - Het automatisch sorteren van ongewenste e-mails naar de </a:t>
            </a:r>
            <a:r>
              <a:rPr lang="nl-NL" dirty="0" err="1"/>
              <a:t>spammap</a:t>
            </a:r>
            <a:r>
              <a:rPr lang="nl-NL" dirty="0"/>
              <a:t>.</a:t>
            </a:r>
          </a:p>
          <a:p>
            <a:pPr marL="171450" indent="-171450">
              <a:buFont typeface="Arial" panose="020B0604020202020204" pitchFamily="34" charset="0"/>
              <a:buChar char="•"/>
            </a:pPr>
            <a:r>
              <a:rPr lang="nl-NL" dirty="0"/>
              <a:t>15. Gezichtsfilters in videospelletjes - Personages in games die je gezichtsuitdrukkingen nadoen.</a:t>
            </a:r>
          </a:p>
          <a:p>
            <a:pPr marL="171450" indent="-171450">
              <a:buFont typeface="Arial" panose="020B0604020202020204" pitchFamily="34" charset="0"/>
              <a:buChar char="•"/>
            </a:pPr>
            <a:r>
              <a:rPr lang="nl-NL" dirty="0"/>
              <a:t>16. Slimme koelkasten - Deze kunnen je vertellen wanneer je eten bijna op is.</a:t>
            </a:r>
          </a:p>
          <a:p>
            <a:pPr marL="171450" indent="-171450">
              <a:buFont typeface="Arial" panose="020B0604020202020204" pitchFamily="34" charset="0"/>
              <a:buChar char="•"/>
            </a:pPr>
            <a:r>
              <a:rPr lang="nl-NL" dirty="0"/>
              <a:t>17. Online vertaaltools zoals Google Translate - Het vertalen van teksten en gesproken woorden.</a:t>
            </a:r>
          </a:p>
          <a:p>
            <a:pPr marL="171450" indent="-171450">
              <a:buFont typeface="Arial" panose="020B0604020202020204" pitchFamily="34" charset="0"/>
              <a:buChar char="•"/>
            </a:pPr>
            <a:r>
              <a:rPr lang="nl-NL" dirty="0"/>
              <a:t>18. AI in videogames - Tegenstanders die door de computer worden bestuurd en zich aanpassen aan jouw speelstijl.</a:t>
            </a:r>
          </a:p>
          <a:p>
            <a:pPr marL="171450" indent="-171450">
              <a:buFont typeface="Arial" panose="020B0604020202020204" pitchFamily="34" charset="0"/>
              <a:buChar char="•"/>
            </a:pPr>
            <a:r>
              <a:rPr lang="nl-NL" dirty="0"/>
              <a:t>19. Amazon aanbevelingen - Producten die worden voorgesteld op basis van je winkelgeschiedenis.</a:t>
            </a:r>
          </a:p>
          <a:p>
            <a:pPr marL="171450" indent="-171450">
              <a:buFont typeface="Arial" panose="020B0604020202020204" pitchFamily="34" charset="0"/>
              <a:buChar char="•"/>
            </a:pPr>
            <a:r>
              <a:rPr lang="nl-NL" dirty="0"/>
              <a:t>20. Virtuele klantenservice chatbots - Deze beantwoorden vragen en helpen je online.</a:t>
            </a:r>
          </a:p>
          <a:p>
            <a:pPr marL="171450" indent="-171450">
              <a:buFont typeface="Arial" panose="020B0604020202020204" pitchFamily="34" charset="0"/>
              <a:buChar char="•"/>
            </a:pPr>
            <a:r>
              <a:rPr lang="nl-NL" dirty="0"/>
              <a:t>21. Gezichtsherkenning in foto-apps - Het automatisch </a:t>
            </a:r>
            <a:r>
              <a:rPr lang="nl-NL" dirty="0" err="1"/>
              <a:t>taggen</a:t>
            </a:r>
            <a:r>
              <a:rPr lang="nl-NL" dirty="0"/>
              <a:t> van vrienden en familie in foto's.</a:t>
            </a:r>
          </a:p>
          <a:p>
            <a:pPr marL="171450" indent="-171450">
              <a:buFont typeface="Arial" panose="020B0604020202020204" pitchFamily="34" charset="0"/>
              <a:buChar char="•"/>
            </a:pPr>
            <a:r>
              <a:rPr lang="nl-NL" dirty="0"/>
              <a:t>22. Slimme deurbellen zoals Ring - Deze herkennen gezichten en sturen meldingen wanneer iemand voor de deur staat.</a:t>
            </a:r>
          </a:p>
          <a:p>
            <a:pPr marL="171450" indent="-171450">
              <a:buFont typeface="Arial" panose="020B0604020202020204" pitchFamily="34" charset="0"/>
              <a:buChar char="•"/>
            </a:pPr>
            <a:r>
              <a:rPr lang="nl-NL" dirty="0"/>
              <a:t>23. Automatische fotoboeken - Diensten zoals Google Foto's die zelf fotoboeken samenstellen.</a:t>
            </a:r>
          </a:p>
          <a:p>
            <a:pPr marL="171450" indent="-171450">
              <a:buFont typeface="Arial" panose="020B0604020202020204" pitchFamily="34" charset="0"/>
              <a:buChar char="•"/>
            </a:pPr>
            <a:r>
              <a:rPr lang="nl-NL" dirty="0"/>
              <a:t>24. </a:t>
            </a:r>
            <a:r>
              <a:rPr lang="nl-NL" dirty="0" err="1"/>
              <a:t>Plagiarism</a:t>
            </a:r>
            <a:r>
              <a:rPr lang="nl-NL" dirty="0"/>
              <a:t> checkers - Tools die controleren of tekst gekopieerd is, zoals </a:t>
            </a:r>
            <a:r>
              <a:rPr lang="nl-NL" dirty="0" err="1"/>
              <a:t>Turnitin</a:t>
            </a:r>
            <a:r>
              <a:rPr lang="nl-NL" dirty="0"/>
              <a:t>.</a:t>
            </a:r>
          </a:p>
          <a:p>
            <a:pPr marL="171450" indent="-171450">
              <a:buFont typeface="Arial" panose="020B0604020202020204" pitchFamily="34" charset="0"/>
              <a:buChar char="•"/>
            </a:pPr>
            <a:r>
              <a:rPr lang="nl-NL" dirty="0"/>
              <a:t>25. Autonome speelgoedauto's - Speelgoed dat zelf kan rijden en obstakels ontwijkt.</a:t>
            </a:r>
          </a:p>
          <a:p>
            <a:pPr marL="171450" indent="-171450">
              <a:buFont typeface="Arial" panose="020B0604020202020204" pitchFamily="34" charset="0"/>
              <a:buChar char="•"/>
            </a:pPr>
            <a:r>
              <a:rPr lang="nl-NL" dirty="0"/>
              <a:t>26. E-reader aanbevelingen - Boeken die worden voorgesteld op basis van wat je eerder hebt gelezen.</a:t>
            </a:r>
          </a:p>
          <a:p>
            <a:pPr marL="171450" indent="-171450">
              <a:buFont typeface="Arial" panose="020B0604020202020204" pitchFamily="34" charset="0"/>
              <a:buChar char="•"/>
            </a:pPr>
            <a:r>
              <a:rPr lang="nl-NL" dirty="0"/>
              <a:t>27. Stemmingsdetectie in muziek-apps - Muziek die wordt afgestemd op je stemming, zoals op </a:t>
            </a:r>
            <a:r>
              <a:rPr lang="nl-NL" dirty="0" err="1"/>
              <a:t>Spotify</a:t>
            </a:r>
            <a:r>
              <a:rPr lang="nl-NL" dirty="0"/>
              <a:t>.</a:t>
            </a:r>
          </a:p>
          <a:p>
            <a:pPr marL="171450" indent="-171450">
              <a:buFont typeface="Arial" panose="020B0604020202020204" pitchFamily="34" charset="0"/>
              <a:buChar char="•"/>
            </a:pPr>
            <a:r>
              <a:rPr lang="nl-NL" dirty="0"/>
              <a:t>28. Zelflerende robots - Educatieve robots zoals </a:t>
            </a:r>
            <a:r>
              <a:rPr lang="nl-NL" dirty="0" err="1"/>
              <a:t>Cozmo</a:t>
            </a:r>
            <a:r>
              <a:rPr lang="nl-NL" dirty="0"/>
              <a:t> die leren van interactie met mensen.</a:t>
            </a:r>
          </a:p>
          <a:p>
            <a:pPr marL="171450" indent="-171450">
              <a:buFont typeface="Arial" panose="020B0604020202020204" pitchFamily="34" charset="0"/>
              <a:buChar char="•"/>
            </a:pPr>
            <a:r>
              <a:rPr lang="nl-NL" dirty="0"/>
              <a:t>29. Slimme spiegels - Spiegels die je outfit beoordelen en suggesties doen.</a:t>
            </a:r>
          </a:p>
          <a:p>
            <a:pPr marL="171450" indent="-171450">
              <a:buFont typeface="Arial" panose="020B0604020202020204" pitchFamily="34" charset="0"/>
              <a:buChar char="•"/>
            </a:pPr>
            <a:r>
              <a:rPr lang="nl-NL" dirty="0"/>
              <a:t>30. AI in gezondheidsapps - Apps die je helpen om gezonder te leven door je activiteiten te volgen en advies te geven.</a:t>
            </a:r>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4</a:t>
            </a:fld>
            <a:endParaRPr lang="nl-NL"/>
          </a:p>
        </p:txBody>
      </p:sp>
    </p:spTree>
    <p:extLst>
      <p:ext uri="{BB962C8B-B14F-4D97-AF65-F5344CB8AC3E}">
        <p14:creationId xmlns:p14="http://schemas.microsoft.com/office/powerpoint/2010/main" val="1852037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Instructies:</a:t>
            </a:r>
            <a:endParaRPr lang="nl-NL" dirty="0"/>
          </a:p>
          <a:p>
            <a:pPr>
              <a:buFont typeface="+mj-lt"/>
              <a:buAutoNum type="arabicPeriod"/>
            </a:pPr>
            <a:r>
              <a:rPr lang="nl-NL" dirty="0"/>
              <a:t>Leg uit wat een AI-model is en hoe het werkt.</a:t>
            </a:r>
          </a:p>
          <a:p>
            <a:pPr>
              <a:buFont typeface="+mj-lt"/>
              <a:buAutoNum type="arabicPeriod"/>
            </a:pPr>
            <a:r>
              <a:rPr lang="nl-NL" dirty="0"/>
              <a:t>Laat de leerlingen een account aanmaken op een eenvoudig AI-platform zoals Scratch</a:t>
            </a:r>
          </a:p>
          <a:p>
            <a:pPr>
              <a:buFont typeface="+mj-lt"/>
              <a:buAutoNum type="arabicPeriod"/>
            </a:pPr>
            <a:r>
              <a:rPr lang="nl-NL" dirty="0"/>
              <a:t>Begeleid de leerlingen bij het bouwen en trainen van hun eigen AI-model, bijvoorbeeld een model dat afbeeldingen van gerecycled materiaal kan herkennen.</a:t>
            </a:r>
          </a:p>
          <a:p>
            <a:pPr>
              <a:buFont typeface="+mj-lt"/>
              <a:buAutoNum type="arabicPeriod"/>
            </a:pPr>
            <a:r>
              <a:rPr lang="nl-NL" dirty="0"/>
              <a:t>Laat de leerlingen hun AI-model presenteren en uitleggen hoe het werkt.</a:t>
            </a:r>
          </a:p>
          <a:p>
            <a:r>
              <a:rPr lang="nl-NL" b="1" dirty="0"/>
              <a:t>Discussievragen:</a:t>
            </a:r>
            <a:endParaRPr lang="nl-NL" dirty="0"/>
          </a:p>
          <a:p>
            <a:pPr>
              <a:buFont typeface="Arial" panose="020B0604020202020204" pitchFamily="34" charset="0"/>
              <a:buChar char="•"/>
            </a:pPr>
            <a:r>
              <a:rPr lang="nl-NL" dirty="0"/>
              <a:t>Wat is een AI-model en hoe werkt het?</a:t>
            </a:r>
          </a:p>
          <a:p>
            <a:pPr>
              <a:buFont typeface="Arial" panose="020B0604020202020204" pitchFamily="34" charset="0"/>
              <a:buChar char="•"/>
            </a:pPr>
            <a:r>
              <a:rPr lang="nl-NL" dirty="0"/>
              <a:t>Hoe kun je AI gebruiken om duurzame keuzes te maken?</a:t>
            </a:r>
          </a:p>
          <a:p>
            <a:endParaRPr lang="nl-NL" dirty="0"/>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5</a:t>
            </a:fld>
            <a:endParaRPr lang="nl-NL"/>
          </a:p>
        </p:txBody>
      </p:sp>
    </p:spTree>
    <p:extLst>
      <p:ext uri="{BB962C8B-B14F-4D97-AF65-F5344CB8AC3E}">
        <p14:creationId xmlns:p14="http://schemas.microsoft.com/office/powerpoint/2010/main" val="1122845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Robotica:</a:t>
            </a:r>
            <a:r>
              <a:rPr lang="nl-NL" dirty="0"/>
              <a:t> Robotica gaat over het maken en gebruiken van robots. Robots zijn machines die dingen kunnen doen die mensen normaal doen. Bijvoorbeeld, een robot kan stofzuigen, auto's bouwen in een fabriek, of zelfs helpen bij operaties in een ziekenhuis. Robots kunnen worden bestuurd door mensen, of ze kunnen werken op hun eigen, met behulp van computerprogramma's om te beslissen wat ze moeten doen. Stel je een speelgoedauto voor die je kunt besturen met een afstandsbediening, maar in plaats daarvan bestuurt de robot zichzelf. Dat is robotica.</a:t>
            </a:r>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6</a:t>
            </a:fld>
            <a:endParaRPr lang="nl-NL"/>
          </a:p>
        </p:txBody>
      </p:sp>
    </p:spTree>
    <p:extLst>
      <p:ext uri="{BB962C8B-B14F-4D97-AF65-F5344CB8AC3E}">
        <p14:creationId xmlns:p14="http://schemas.microsoft.com/office/powerpoint/2010/main" val="349053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Verschillende Types Robots Simpel Uitgelegd</a:t>
            </a:r>
          </a:p>
          <a:p>
            <a:r>
              <a:rPr lang="nl-NL" b="1" dirty="0"/>
              <a:t>1. </a:t>
            </a:r>
            <a:r>
              <a:rPr lang="nl-NL" b="1" dirty="0" err="1"/>
              <a:t>Articulated</a:t>
            </a:r>
            <a:r>
              <a:rPr lang="nl-NL" b="1" dirty="0"/>
              <a:t> Robots (Gelede Robots)</a:t>
            </a:r>
            <a:endParaRPr lang="nl-NL" dirty="0"/>
          </a:p>
          <a:p>
            <a:pPr>
              <a:buFont typeface="Arial" panose="020B0604020202020204" pitchFamily="34" charset="0"/>
              <a:buChar char="•"/>
            </a:pPr>
            <a:r>
              <a:rPr lang="nl-NL" b="1" dirty="0"/>
              <a:t>Uiterlijk:</a:t>
            </a:r>
            <a:r>
              <a:rPr lang="nl-NL" dirty="0"/>
              <a:t> Ze zien eruit als een menselijke arm.</a:t>
            </a:r>
          </a:p>
          <a:p>
            <a:pPr>
              <a:buFont typeface="Arial" panose="020B0604020202020204" pitchFamily="34" charset="0"/>
              <a:buChar char="•"/>
            </a:pPr>
            <a:r>
              <a:rPr lang="nl-NL" b="1" dirty="0"/>
              <a:t>Beweging:</a:t>
            </a:r>
            <a:r>
              <a:rPr lang="nl-NL" dirty="0"/>
              <a:t> Kunnen veel verschillende bewegingen maken dankzij gewrichten.</a:t>
            </a:r>
          </a:p>
          <a:p>
            <a:pPr>
              <a:buFont typeface="Arial" panose="020B0604020202020204" pitchFamily="34" charset="0"/>
              <a:buChar char="•"/>
            </a:pPr>
            <a:r>
              <a:rPr lang="nl-NL" b="1" dirty="0"/>
              <a:t>Gebruik:</a:t>
            </a:r>
            <a:r>
              <a:rPr lang="nl-NL" dirty="0"/>
              <a:t> Veel gebruikt in fabrieken om dingen op te pakken, te lassen, of te monteren.</a:t>
            </a:r>
          </a:p>
          <a:p>
            <a:r>
              <a:rPr lang="nl-NL" b="1" dirty="0"/>
              <a:t>2. </a:t>
            </a:r>
            <a:r>
              <a:rPr lang="nl-NL" b="1" dirty="0" err="1"/>
              <a:t>Cartesian</a:t>
            </a:r>
            <a:r>
              <a:rPr lang="nl-NL" b="1" dirty="0"/>
              <a:t> </a:t>
            </a:r>
            <a:r>
              <a:rPr lang="nl-NL" b="1" dirty="0" err="1"/>
              <a:t>Coordinate</a:t>
            </a:r>
            <a:r>
              <a:rPr lang="nl-NL" b="1" dirty="0"/>
              <a:t> Robots (Rechtlijnige Robots)</a:t>
            </a:r>
            <a:endParaRPr lang="nl-NL" dirty="0"/>
          </a:p>
          <a:p>
            <a:pPr>
              <a:buFont typeface="Arial" panose="020B0604020202020204" pitchFamily="34" charset="0"/>
              <a:buChar char="•"/>
            </a:pPr>
            <a:r>
              <a:rPr lang="nl-NL" b="1" dirty="0"/>
              <a:t>Uiterlijk:</a:t>
            </a:r>
            <a:r>
              <a:rPr lang="nl-NL" dirty="0"/>
              <a:t> Hebben rechte armen die langs assen bewegen (x, y, </a:t>
            </a:r>
            <a:r>
              <a:rPr lang="nl-NL" dirty="0" err="1"/>
              <a:t>z</a:t>
            </a:r>
            <a:r>
              <a:rPr lang="nl-NL" dirty="0"/>
              <a:t>).</a:t>
            </a:r>
          </a:p>
          <a:p>
            <a:pPr>
              <a:buFont typeface="Arial" panose="020B0604020202020204" pitchFamily="34" charset="0"/>
              <a:buChar char="•"/>
            </a:pPr>
            <a:r>
              <a:rPr lang="nl-NL" b="1" dirty="0"/>
              <a:t>Beweging:</a:t>
            </a:r>
            <a:r>
              <a:rPr lang="nl-NL" dirty="0"/>
              <a:t> Bewegen in rechte lijnen en kunnen draaien.</a:t>
            </a:r>
          </a:p>
          <a:p>
            <a:pPr>
              <a:buFont typeface="Arial" panose="020B0604020202020204" pitchFamily="34" charset="0"/>
              <a:buChar char="•"/>
            </a:pPr>
            <a:r>
              <a:rPr lang="nl-NL" b="1" dirty="0"/>
              <a:t>Gebruik:</a:t>
            </a:r>
            <a:r>
              <a:rPr lang="nl-NL" dirty="0"/>
              <a:t> Gebruikt voor taken zoals 3D-printen en CNC-machines waar precieze bewegingen belangrijk zijn.</a:t>
            </a:r>
          </a:p>
          <a:p>
            <a:r>
              <a:rPr lang="nl-NL" b="1" dirty="0"/>
              <a:t>3. </a:t>
            </a:r>
            <a:r>
              <a:rPr lang="nl-NL" b="1" dirty="0" err="1"/>
              <a:t>Cylindrical</a:t>
            </a:r>
            <a:r>
              <a:rPr lang="nl-NL" b="1" dirty="0"/>
              <a:t> </a:t>
            </a:r>
            <a:r>
              <a:rPr lang="nl-NL" b="1" dirty="0" err="1"/>
              <a:t>Coordinate</a:t>
            </a:r>
            <a:r>
              <a:rPr lang="nl-NL" b="1" dirty="0"/>
              <a:t> Robots (Cilindrische Robots)</a:t>
            </a:r>
            <a:endParaRPr lang="nl-NL" dirty="0"/>
          </a:p>
          <a:p>
            <a:pPr>
              <a:buFont typeface="Arial" panose="020B0604020202020204" pitchFamily="34" charset="0"/>
              <a:buChar char="•"/>
            </a:pPr>
            <a:r>
              <a:rPr lang="nl-NL" b="1" dirty="0"/>
              <a:t>Uiterlijk:</a:t>
            </a:r>
            <a:r>
              <a:rPr lang="nl-NL" dirty="0"/>
              <a:t> Hebben een draaiend basisdeel en kunnen omhoog/omlaag en heen/weer bewegen.</a:t>
            </a:r>
          </a:p>
          <a:p>
            <a:pPr>
              <a:buFont typeface="Arial" panose="020B0604020202020204" pitchFamily="34" charset="0"/>
              <a:buChar char="•"/>
            </a:pPr>
            <a:r>
              <a:rPr lang="nl-NL" b="1" dirty="0"/>
              <a:t>Beweging:</a:t>
            </a:r>
            <a:r>
              <a:rPr lang="nl-NL" dirty="0"/>
              <a:t> Bewegen in cilindervormige patronen.</a:t>
            </a:r>
          </a:p>
          <a:p>
            <a:pPr>
              <a:buFont typeface="Arial" panose="020B0604020202020204" pitchFamily="34" charset="0"/>
              <a:buChar char="•"/>
            </a:pPr>
            <a:r>
              <a:rPr lang="nl-NL" b="1" dirty="0"/>
              <a:t>Gebruik:</a:t>
            </a:r>
            <a:r>
              <a:rPr lang="nl-NL" dirty="0"/>
              <a:t> Werken goed in kleine ruimtes en worden gebruikt voor dingen zoals lassen en assembleren.</a:t>
            </a:r>
          </a:p>
          <a:p>
            <a:r>
              <a:rPr lang="nl-NL" b="1" dirty="0"/>
              <a:t>4. </a:t>
            </a:r>
            <a:r>
              <a:rPr lang="nl-NL" b="1" dirty="0" err="1"/>
              <a:t>Spherical</a:t>
            </a:r>
            <a:r>
              <a:rPr lang="nl-NL" b="1" dirty="0"/>
              <a:t> </a:t>
            </a:r>
            <a:r>
              <a:rPr lang="nl-NL" b="1" dirty="0" err="1"/>
              <a:t>Coordinate</a:t>
            </a:r>
            <a:r>
              <a:rPr lang="nl-NL" b="1" dirty="0"/>
              <a:t> Robots (Sferische Robots)</a:t>
            </a:r>
            <a:endParaRPr lang="nl-NL" dirty="0"/>
          </a:p>
          <a:p>
            <a:pPr>
              <a:buFont typeface="Arial" panose="020B0604020202020204" pitchFamily="34" charset="0"/>
              <a:buChar char="•"/>
            </a:pPr>
            <a:r>
              <a:rPr lang="nl-NL" b="1" dirty="0"/>
              <a:t>Uiterlijk:</a:t>
            </a:r>
            <a:r>
              <a:rPr lang="nl-NL" dirty="0"/>
              <a:t> Hebben draaiende gewrichten.</a:t>
            </a:r>
          </a:p>
          <a:p>
            <a:pPr>
              <a:buFont typeface="Arial" panose="020B0604020202020204" pitchFamily="34" charset="0"/>
              <a:buChar char="•"/>
            </a:pPr>
            <a:r>
              <a:rPr lang="nl-NL" b="1" dirty="0"/>
              <a:t>Beweging:</a:t>
            </a:r>
            <a:r>
              <a:rPr lang="nl-NL" dirty="0"/>
              <a:t> Bewegen in sferische (bolvormige) patronen.</a:t>
            </a:r>
          </a:p>
          <a:p>
            <a:pPr>
              <a:buFont typeface="Arial" panose="020B0604020202020204" pitchFamily="34" charset="0"/>
              <a:buChar char="•"/>
            </a:pPr>
            <a:r>
              <a:rPr lang="nl-NL" b="1" dirty="0"/>
              <a:t>Gebruik:</a:t>
            </a:r>
            <a:r>
              <a:rPr lang="nl-NL" dirty="0"/>
              <a:t> Vaak gebruikt voor taken zoals spuitgieten en lassen, waar ze dingen precies kunnen plaatsen.</a:t>
            </a:r>
          </a:p>
          <a:p>
            <a:r>
              <a:rPr lang="nl-NL" b="1" dirty="0"/>
              <a:t>5. SCARA Robots (</a:t>
            </a:r>
            <a:r>
              <a:rPr lang="nl-NL" b="1" dirty="0" err="1"/>
              <a:t>Selective</a:t>
            </a:r>
            <a:r>
              <a:rPr lang="nl-NL" b="1" dirty="0"/>
              <a:t> Compliance Assembly Robot Arm)</a:t>
            </a:r>
            <a:endParaRPr lang="nl-NL" dirty="0"/>
          </a:p>
          <a:p>
            <a:pPr>
              <a:buFont typeface="Arial" panose="020B0604020202020204" pitchFamily="34" charset="0"/>
              <a:buChar char="•"/>
            </a:pPr>
            <a:r>
              <a:rPr lang="nl-NL" b="1" dirty="0"/>
              <a:t>Uiterlijk:</a:t>
            </a:r>
            <a:r>
              <a:rPr lang="nl-NL" dirty="0"/>
              <a:t> Hebben twee parallelle armen die horizontaal bewegen.</a:t>
            </a:r>
          </a:p>
          <a:p>
            <a:pPr>
              <a:buFont typeface="Arial" panose="020B0604020202020204" pitchFamily="34" charset="0"/>
              <a:buChar char="•"/>
            </a:pPr>
            <a:r>
              <a:rPr lang="nl-NL" b="1" dirty="0"/>
              <a:t>Beweging:</a:t>
            </a:r>
            <a:r>
              <a:rPr lang="nl-NL" dirty="0"/>
              <a:t> Bewegen snel en nauwkeurig zijwaarts.</a:t>
            </a:r>
          </a:p>
          <a:p>
            <a:pPr>
              <a:buFont typeface="Arial" panose="020B0604020202020204" pitchFamily="34" charset="0"/>
              <a:buChar char="•"/>
            </a:pPr>
            <a:r>
              <a:rPr lang="nl-NL" b="1" dirty="0"/>
              <a:t>Gebruik:</a:t>
            </a:r>
            <a:r>
              <a:rPr lang="nl-NL" dirty="0"/>
              <a:t> Ideaal voor montagetaken zoals het in elkaar zetten van elektronica.</a:t>
            </a:r>
          </a:p>
          <a:p>
            <a:r>
              <a:rPr lang="nl-NL" b="1" dirty="0"/>
              <a:t>6. Deltarobots</a:t>
            </a:r>
            <a:endParaRPr lang="nl-NL" dirty="0"/>
          </a:p>
          <a:p>
            <a:pPr>
              <a:buFont typeface="Arial" panose="020B0604020202020204" pitchFamily="34" charset="0"/>
              <a:buChar char="•"/>
            </a:pPr>
            <a:r>
              <a:rPr lang="nl-NL" b="1" dirty="0"/>
              <a:t>Uiterlijk:</a:t>
            </a:r>
            <a:r>
              <a:rPr lang="nl-NL" dirty="0"/>
              <a:t> Hebben meerdere armen die samenkomen bij een gemeenschappelijke basis.</a:t>
            </a:r>
          </a:p>
          <a:p>
            <a:pPr>
              <a:buFont typeface="Arial" panose="020B0604020202020204" pitchFamily="34" charset="0"/>
              <a:buChar char="•"/>
            </a:pPr>
            <a:r>
              <a:rPr lang="nl-NL" b="1" dirty="0"/>
              <a:t>Beweging:</a:t>
            </a:r>
            <a:r>
              <a:rPr lang="nl-NL" dirty="0"/>
              <a:t> Kunnen heel snel en precies kleine dingen oppakken en verplaatsen.</a:t>
            </a:r>
          </a:p>
          <a:p>
            <a:pPr>
              <a:buFont typeface="Arial" panose="020B0604020202020204" pitchFamily="34" charset="0"/>
              <a:buChar char="•"/>
            </a:pPr>
            <a:r>
              <a:rPr lang="nl-NL" b="1" dirty="0"/>
              <a:t>Gebruik:</a:t>
            </a:r>
            <a:r>
              <a:rPr lang="nl-NL" dirty="0"/>
              <a:t> Veel gebruikt in de voedselindustrie om dingen snel in dozen te plaatsen.</a:t>
            </a:r>
          </a:p>
          <a:p>
            <a:endParaRPr lang="nl-NL" b="1" dirty="0"/>
          </a:p>
          <a:p>
            <a:r>
              <a:rPr lang="nl-NL" b="1" dirty="0"/>
              <a:t>In Eenvoudige Taal</a:t>
            </a:r>
          </a:p>
          <a:p>
            <a:r>
              <a:rPr lang="nl-NL" b="1" dirty="0"/>
              <a:t>1. Gelede Robots:</a:t>
            </a:r>
            <a:r>
              <a:rPr lang="nl-NL" dirty="0"/>
              <a:t> Stel je een robot voor met een arm die net als jouw arm kan bewegen in veel richtingen. Deze robots worden vaak gebruikt in fabrieken om te helpen dingen op te pakken en in elkaar te zetten.</a:t>
            </a:r>
          </a:p>
          <a:p>
            <a:r>
              <a:rPr lang="nl-NL" b="1" dirty="0"/>
              <a:t>2. Rechtlijnige Robots:</a:t>
            </a:r>
            <a:r>
              <a:rPr lang="nl-NL" dirty="0"/>
              <a:t> Deze robots bewegen in rechte lijnen langs drie richtingen (vooruit/achteruit, omhoog/omlaag, en zijwaarts). Ze zijn handig voor heel precies werk zoals bij 3D-printers.</a:t>
            </a:r>
          </a:p>
          <a:p>
            <a:r>
              <a:rPr lang="nl-NL" b="1" dirty="0"/>
              <a:t>3. Cilindrische Robots:</a:t>
            </a:r>
            <a:r>
              <a:rPr lang="nl-NL" dirty="0"/>
              <a:t> Deze robots kunnen draaien en langs een cilinder bewegen. Ze kunnen in kleine ruimtes werken en worden vaak gebruikt voor het assembleren en lassen van onderdelen.</a:t>
            </a:r>
          </a:p>
          <a:p>
            <a:r>
              <a:rPr lang="nl-NL" b="1" dirty="0"/>
              <a:t>4. Sferische Robots:</a:t>
            </a:r>
            <a:r>
              <a:rPr lang="nl-NL" dirty="0"/>
              <a:t> Deze robots draaien rond als een bol. Ze werden als een van de eersten gebruikt in fabrieken voor taken zoals het vormen van plastic onderdelen en lassen.</a:t>
            </a:r>
          </a:p>
          <a:p>
            <a:r>
              <a:rPr lang="nl-NL" b="1" dirty="0"/>
              <a:t>5. SCARA Robots:</a:t>
            </a:r>
            <a:r>
              <a:rPr lang="nl-NL" dirty="0"/>
              <a:t> Deze robots hebben armen die vooral zijwaarts bewegen en zijn heel precies. Ze zijn ideaal voor het snel in elkaar zetten van dingen zoals elektronische apparaten.</a:t>
            </a:r>
          </a:p>
          <a:p>
            <a:r>
              <a:rPr lang="nl-NL" b="1" dirty="0"/>
              <a:t>6. Deltarobots:</a:t>
            </a:r>
            <a:r>
              <a:rPr lang="nl-NL" dirty="0"/>
              <a:t> Deze robots hebben meerdere armen die samen heel snel en precies kunnen bewegen. Ze zijn geweldig voor het snel oppakken en verplaatsen van kleine dingen, zoals snoepjes inpakken.</a:t>
            </a:r>
          </a:p>
          <a:p>
            <a:endParaRPr lang="nl-NL" dirty="0"/>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8</a:t>
            </a:fld>
            <a:endParaRPr lang="nl-NL"/>
          </a:p>
        </p:txBody>
      </p:sp>
    </p:spTree>
    <p:extLst>
      <p:ext uri="{BB962C8B-B14F-4D97-AF65-F5344CB8AC3E}">
        <p14:creationId xmlns:p14="http://schemas.microsoft.com/office/powerpoint/2010/main" val="2748552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Bef>
                <a:spcPts val="800"/>
              </a:spcBef>
              <a:spcAft>
                <a:spcPts val="400"/>
              </a:spcAft>
            </a:pPr>
            <a:r>
              <a:rPr lang="nl-NL" sz="1800" b="1" kern="100" dirty="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Instructies:</a:t>
            </a:r>
          </a:p>
          <a:p>
            <a:pPr marL="342900" lvl="0" indent="-342900">
              <a:lnSpc>
                <a:spcPct val="107000"/>
              </a:lnSpc>
              <a:buFont typeface="+mj-lt"/>
              <a:buAutoNum type="arabicPeriod"/>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Teken en knip de vorm van een hand uit het karton.</a:t>
            </a:r>
          </a:p>
          <a:p>
            <a:pPr marL="342900" lvl="0" indent="-342900">
              <a:lnSpc>
                <a:spcPct val="107000"/>
              </a:lnSpc>
              <a:buFont typeface="+mj-lt"/>
              <a:buAutoNum type="arabicPeriod"/>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Bevestig rietjes op de vingers van de kartonnen hand.</a:t>
            </a:r>
          </a:p>
          <a:p>
            <a:pPr marL="342900" lvl="0" indent="-342900">
              <a:lnSpc>
                <a:spcPct val="107000"/>
              </a:lnSpc>
              <a:buFont typeface="+mj-lt"/>
              <a:buAutoNum type="arabicPeriod"/>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Rijg touw door de rietjes om de beweging van vingers na te bootsen.</a:t>
            </a:r>
          </a:p>
          <a:p>
            <a:pPr marL="342900" lvl="0" indent="-342900">
              <a:lnSpc>
                <a:spcPct val="107000"/>
              </a:lnSpc>
              <a:spcAft>
                <a:spcPts val="800"/>
              </a:spcAft>
              <a:buFont typeface="+mj-lt"/>
              <a:buAutoNum type="arabicPeriod"/>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Gebruik gerecycled materiaal om de hand verder te verstevigen en te decoreren.</a:t>
            </a:r>
          </a:p>
          <a:p>
            <a:endParaRPr lang="nl-NL" dirty="0"/>
          </a:p>
        </p:txBody>
      </p:sp>
      <p:sp>
        <p:nvSpPr>
          <p:cNvPr id="4" name="Tijdelijke aanduiding voor dianummer 3"/>
          <p:cNvSpPr>
            <a:spLocks noGrp="1"/>
          </p:cNvSpPr>
          <p:nvPr>
            <p:ph type="sldNum" sz="quarter" idx="5"/>
          </p:nvPr>
        </p:nvSpPr>
        <p:spPr/>
        <p:txBody>
          <a:bodyPr/>
          <a:lstStyle/>
          <a:p>
            <a:fld id="{066A2754-2E77-4AE8-9C30-1506F45BB802}" type="slidenum">
              <a:rPr lang="nl-NL" smtClean="0"/>
              <a:t>10</a:t>
            </a:fld>
            <a:endParaRPr lang="nl-NL"/>
          </a:p>
        </p:txBody>
      </p:sp>
    </p:spTree>
    <p:extLst>
      <p:ext uri="{BB962C8B-B14F-4D97-AF65-F5344CB8AC3E}">
        <p14:creationId xmlns:p14="http://schemas.microsoft.com/office/powerpoint/2010/main" val="2520571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0F8CF-692C-4963-8B5E-D1C0928CF160}"/>
              </a:ext>
            </a:extLst>
          </p:cNvPr>
          <p:cNvSpPr>
            <a:spLocks noGrp="1"/>
          </p:cNvSpPr>
          <p:nvPr>
            <p:ph type="ctrTitle"/>
          </p:nvPr>
        </p:nvSpPr>
        <p:spPr>
          <a:xfrm>
            <a:off x="1429612" y="1013984"/>
            <a:ext cx="7714388" cy="3260635"/>
          </a:xfrm>
        </p:spPr>
        <p:txBody>
          <a:bodyPr anchor="b"/>
          <a:lstStyle>
            <a:lvl1pPr algn="l">
              <a:defRPr sz="2800"/>
            </a:lvl1pPr>
          </a:lstStyle>
          <a:p>
            <a:r>
              <a:rPr lang="en-US" dirty="0"/>
              <a:t>Click to edit Master title style</a:t>
            </a:r>
          </a:p>
        </p:txBody>
      </p:sp>
      <p:sp>
        <p:nvSpPr>
          <p:cNvPr id="3" name="Subtitle 2">
            <a:extLst>
              <a:ext uri="{FF2B5EF4-FFF2-40B4-BE49-F238E27FC236}">
                <a16:creationId xmlns:a16="http://schemas.microsoft.com/office/drawing/2014/main" id="{9F419655-1613-4CC0-BBE9-BD2CB2C3C766}"/>
              </a:ext>
            </a:extLst>
          </p:cNvPr>
          <p:cNvSpPr>
            <a:spLocks noGrp="1"/>
          </p:cNvSpPr>
          <p:nvPr>
            <p:ph type="subTitle" idx="1"/>
          </p:nvPr>
        </p:nvSpPr>
        <p:spPr>
          <a:xfrm>
            <a:off x="1429612" y="4848464"/>
            <a:ext cx="7714388" cy="1085849"/>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0267FFF-6BC4-4DF0-BC55-B2C3BFD8ED12}"/>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5" name="Footer Placeholder 4">
            <a:extLst>
              <a:ext uri="{FF2B5EF4-FFF2-40B4-BE49-F238E27FC236}">
                <a16:creationId xmlns:a16="http://schemas.microsoft.com/office/drawing/2014/main" id="{D6389830-A1B7-484B-832C-F64A558BDF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8F727-72C8-47A9-8E54-AD84590286F9}"/>
              </a:ext>
            </a:extLst>
          </p:cNvPr>
          <p:cNvSpPr>
            <a:spLocks noGrp="1"/>
          </p:cNvSpPr>
          <p:nvPr>
            <p:ph type="sldNum" sz="quarter" idx="12"/>
          </p:nvPr>
        </p:nvSpPr>
        <p:spPr/>
        <p:txBody>
          <a:bodyPr/>
          <a:lstStyle/>
          <a:p>
            <a:fld id="{EFE71E98-A417-4ECC-ACEB-C0490C20DB04}" type="slidenum">
              <a:rPr lang="en-US" smtClean="0"/>
              <a:t>‹nr.›</a:t>
            </a:fld>
            <a:endParaRPr lang="en-US"/>
          </a:p>
        </p:txBody>
      </p:sp>
      <p:cxnSp>
        <p:nvCxnSpPr>
          <p:cNvPr id="7" name="Straight Connector 6">
            <a:extLst>
              <a:ext uri="{FF2B5EF4-FFF2-40B4-BE49-F238E27FC236}">
                <a16:creationId xmlns:a16="http://schemas.microsoft.com/office/drawing/2014/main" id="{AEED5540-64E5-4258-ABA4-753F07B71B38}"/>
              </a:ext>
            </a:extLst>
          </p:cNvPr>
          <p:cNvCxnSpPr>
            <a:cxnSpLocks/>
          </p:cNvCxnSpPr>
          <p:nvPr/>
        </p:nvCxnSpPr>
        <p:spPr>
          <a:xfrm>
            <a:off x="1524000" y="4571506"/>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556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A5DE-E5C6-4DB9-AD28-8F1EAC6F5513}"/>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4363E08E-9B2D-4740-9AC6-D5E1CFB95FC6}"/>
              </a:ext>
            </a:extLst>
          </p:cNvPr>
          <p:cNvSpPr>
            <a:spLocks noGrp="1"/>
          </p:cNvSpPr>
          <p:nvPr>
            <p:ph type="body" orient="vert" idx="1"/>
          </p:nvPr>
        </p:nvSpPr>
        <p:spPr>
          <a:xfrm>
            <a:off x="1429566" y="2229957"/>
            <a:ext cx="9238434" cy="3866043"/>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E4E3736-E8AA-4F58-9D3A-27050B287F9D}"/>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5" name="Footer Placeholder 4">
            <a:extLst>
              <a:ext uri="{FF2B5EF4-FFF2-40B4-BE49-F238E27FC236}">
                <a16:creationId xmlns:a16="http://schemas.microsoft.com/office/drawing/2014/main" id="{1DE95E84-15BC-478B-9DAB-15025867B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E9D98F-E0A8-4254-A957-7F17811D017E}"/>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1743820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DE70F5-2276-4F91-9FC2-8DA4B528814A}"/>
              </a:ext>
            </a:extLst>
          </p:cNvPr>
          <p:cNvSpPr>
            <a:spLocks noGrp="1"/>
          </p:cNvSpPr>
          <p:nvPr>
            <p:ph type="title" orient="vert"/>
          </p:nvPr>
        </p:nvSpPr>
        <p:spPr>
          <a:xfrm>
            <a:off x="9144000" y="1467699"/>
            <a:ext cx="1758461" cy="4628301"/>
          </a:xfrm>
        </p:spPr>
        <p:txBody>
          <a:bodyPr vert="eaVert"/>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D21856C5-C2FD-45E4-A631-AC06B5495BEA}"/>
              </a:ext>
            </a:extLst>
          </p:cNvPr>
          <p:cNvSpPr>
            <a:spLocks noGrp="1"/>
          </p:cNvSpPr>
          <p:nvPr>
            <p:ph type="body" orient="vert" idx="1"/>
          </p:nvPr>
        </p:nvSpPr>
        <p:spPr>
          <a:xfrm>
            <a:off x="1182312" y="1467699"/>
            <a:ext cx="7839379" cy="4628301"/>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EE336EA-B6DD-4115-9C67-79A24C866ED4}"/>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5" name="Footer Placeholder 4">
            <a:extLst>
              <a:ext uri="{FF2B5EF4-FFF2-40B4-BE49-F238E27FC236}">
                <a16:creationId xmlns:a16="http://schemas.microsoft.com/office/drawing/2014/main" id="{C2EA668B-1DAB-449C-9BA4-7B1572A22B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C6567E-119D-4C98-93FF-73A332803A13}"/>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61895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EF94C-BCB1-4F4C-AF70-DD2A5C4E3318}"/>
              </a:ext>
            </a:extLst>
          </p:cNvPr>
          <p:cNvSpPr>
            <a:spLocks noGrp="1"/>
          </p:cNvSpPr>
          <p:nvPr>
            <p:ph type="title"/>
          </p:nvPr>
        </p:nvSpPr>
        <p:spPr>
          <a:xfrm>
            <a:off x="1429566" y="1045445"/>
            <a:ext cx="9238434" cy="857559"/>
          </a:xfrm>
        </p:spPr>
        <p:txBody>
          <a:bodyPr anchor="b"/>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8A909B75-A057-44B5-872F-DF01BDC8EA07}"/>
              </a:ext>
            </a:extLst>
          </p:cNvPr>
          <p:cNvSpPr>
            <a:spLocks noGrp="1"/>
          </p:cNvSpPr>
          <p:nvPr>
            <p:ph idx="1"/>
          </p:nvPr>
        </p:nvSpPr>
        <p:spPr>
          <a:xfrm>
            <a:off x="1429566" y="2286000"/>
            <a:ext cx="9238434" cy="381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806260C-3219-4812-88F2-3162D37F293B}"/>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5" name="Footer Placeholder 4">
            <a:extLst>
              <a:ext uri="{FF2B5EF4-FFF2-40B4-BE49-F238E27FC236}">
                <a16:creationId xmlns:a16="http://schemas.microsoft.com/office/drawing/2014/main" id="{F2762B73-9C01-4BE3-A199-782BE6EBA6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61492-EB56-4454-9D2A-8BB94AACB899}"/>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260351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80A128-A52A-402C-865B-1BF08D7F045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00447-3778-4AB7-ACB3-7C2313FE9A47}"/>
              </a:ext>
            </a:extLst>
          </p:cNvPr>
          <p:cNvSpPr>
            <a:spLocks noGrp="1"/>
          </p:cNvSpPr>
          <p:nvPr>
            <p:ph type="title"/>
          </p:nvPr>
        </p:nvSpPr>
        <p:spPr>
          <a:xfrm>
            <a:off x="1421745" y="1287554"/>
            <a:ext cx="8284963" cy="3113064"/>
          </a:xfrm>
        </p:spPr>
        <p:txBody>
          <a:bodyPr anchor="t"/>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F9B910C9-BA3C-4D31-9C62-2C2408591FF2}"/>
              </a:ext>
            </a:extLst>
          </p:cNvPr>
          <p:cNvSpPr>
            <a:spLocks noGrp="1"/>
          </p:cNvSpPr>
          <p:nvPr>
            <p:ph type="body" idx="1"/>
          </p:nvPr>
        </p:nvSpPr>
        <p:spPr>
          <a:xfrm>
            <a:off x="1421744" y="4619707"/>
            <a:ext cx="7722256" cy="1476293"/>
          </a:xfrm>
        </p:spPr>
        <p:txBody>
          <a:bodyPr anchor="b">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8742E8A-6B69-406B-A3DF-0A1B76832E0A}"/>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5" name="Footer Placeholder 4">
            <a:extLst>
              <a:ext uri="{FF2B5EF4-FFF2-40B4-BE49-F238E27FC236}">
                <a16:creationId xmlns:a16="http://schemas.microsoft.com/office/drawing/2014/main" id="{64D665CF-4461-4BB8-8F3A-ED1CB1084C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98B27-5EF3-49F4-B3CE-F3CF419AE06E}"/>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1052008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3F3BA-5AD5-4F15-97B2-E4652D1D4E15}"/>
              </a:ext>
            </a:extLst>
          </p:cNvPr>
          <p:cNvSpPr>
            <a:spLocks noGrp="1"/>
          </p:cNvSpPr>
          <p:nvPr>
            <p:ph type="title"/>
          </p:nvPr>
        </p:nvSpPr>
        <p:spPr>
          <a:xfrm>
            <a:off x="1429566" y="1013411"/>
            <a:ext cx="9238434" cy="889592"/>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EA997B8-1FD3-40E6-A486-256EB41DB70A}"/>
              </a:ext>
            </a:extLst>
          </p:cNvPr>
          <p:cNvSpPr>
            <a:spLocks noGrp="1"/>
          </p:cNvSpPr>
          <p:nvPr>
            <p:ph sz="half" idx="1"/>
          </p:nvPr>
        </p:nvSpPr>
        <p:spPr>
          <a:xfrm>
            <a:off x="1429566"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183F4D8-AA9A-4AF7-86EA-E4D797B98CE9}"/>
              </a:ext>
            </a:extLst>
          </p:cNvPr>
          <p:cNvSpPr>
            <a:spLocks noGrp="1"/>
          </p:cNvSpPr>
          <p:nvPr>
            <p:ph sz="half" idx="2"/>
          </p:nvPr>
        </p:nvSpPr>
        <p:spPr>
          <a:xfrm>
            <a:off x="6172200" y="2135565"/>
            <a:ext cx="4495800" cy="396043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A08823E-BC08-4810-9BFF-35D2EA2AE729}"/>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6" name="Footer Placeholder 5">
            <a:extLst>
              <a:ext uri="{FF2B5EF4-FFF2-40B4-BE49-F238E27FC236}">
                <a16:creationId xmlns:a16="http://schemas.microsoft.com/office/drawing/2014/main" id="{2FDD2BFB-BB2C-4C4A-A6E1-DD223C2BE0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69B2-12F8-4583-8A7F-523C9A3EF09B}"/>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3062716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C717F-84B9-44BA-8DD6-680394AB193E}"/>
              </a:ext>
            </a:extLst>
          </p:cNvPr>
          <p:cNvSpPr>
            <a:spLocks noGrp="1"/>
          </p:cNvSpPr>
          <p:nvPr>
            <p:ph type="title"/>
          </p:nvPr>
        </p:nvSpPr>
        <p:spPr>
          <a:xfrm>
            <a:off x="1429566" y="1079150"/>
            <a:ext cx="9238434" cy="823912"/>
          </a:xfrm>
        </p:spPr>
        <p:txBody>
          <a:bodyPr/>
          <a:lstStyle>
            <a:lvl1pPr>
              <a:defRPr>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2A1217D6-7448-4625-964F-5D82F65F11F7}"/>
              </a:ext>
            </a:extLst>
          </p:cNvPr>
          <p:cNvSpPr>
            <a:spLocks noGrp="1"/>
          </p:cNvSpPr>
          <p:nvPr>
            <p:ph type="body" idx="1"/>
          </p:nvPr>
        </p:nvSpPr>
        <p:spPr>
          <a:xfrm>
            <a:off x="1429567" y="2013217"/>
            <a:ext cx="4495799" cy="704232"/>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53A534C-0B54-4327-99C0-4F0019FD21F6}"/>
              </a:ext>
            </a:extLst>
          </p:cNvPr>
          <p:cNvSpPr>
            <a:spLocks noGrp="1"/>
          </p:cNvSpPr>
          <p:nvPr>
            <p:ph sz="half" idx="2"/>
          </p:nvPr>
        </p:nvSpPr>
        <p:spPr>
          <a:xfrm>
            <a:off x="1429567"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389D4A63-0795-4B74-8C11-5FE7944118C7}"/>
              </a:ext>
            </a:extLst>
          </p:cNvPr>
          <p:cNvSpPr>
            <a:spLocks noGrp="1"/>
          </p:cNvSpPr>
          <p:nvPr>
            <p:ph type="body" sz="quarter" idx="3"/>
          </p:nvPr>
        </p:nvSpPr>
        <p:spPr>
          <a:xfrm>
            <a:off x="6172200" y="2013215"/>
            <a:ext cx="4495800" cy="704233"/>
          </a:xfrm>
        </p:spPr>
        <p:txBody>
          <a:bodyPr anchor="b">
            <a:normAutofit/>
          </a:bodyPr>
          <a:lstStyle>
            <a:lvl1pPr marL="0" indent="0">
              <a:lnSpc>
                <a:spcPct val="100000"/>
              </a:lnSpc>
              <a:buNone/>
              <a:defRPr sz="1800" b="0" cap="all" spc="3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23D16F3-F747-441B-9854-27225954DEC4}"/>
              </a:ext>
            </a:extLst>
          </p:cNvPr>
          <p:cNvSpPr>
            <a:spLocks noGrp="1"/>
          </p:cNvSpPr>
          <p:nvPr>
            <p:ph sz="quarter" idx="4"/>
          </p:nvPr>
        </p:nvSpPr>
        <p:spPr>
          <a:xfrm>
            <a:off x="6172200" y="3048000"/>
            <a:ext cx="4495800" cy="3048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0E8168E2-6B97-486E-B0E4-4E7F5CDBB5B1}"/>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8" name="Footer Placeholder 7">
            <a:extLst>
              <a:ext uri="{FF2B5EF4-FFF2-40B4-BE49-F238E27FC236}">
                <a16:creationId xmlns:a16="http://schemas.microsoft.com/office/drawing/2014/main" id="{D05D3E2B-2F4E-4347-A8E9-27EB7D0359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1FC4F5-6876-414E-9E30-84706A3F528C}"/>
              </a:ext>
            </a:extLst>
          </p:cNvPr>
          <p:cNvSpPr>
            <a:spLocks noGrp="1"/>
          </p:cNvSpPr>
          <p:nvPr>
            <p:ph type="sldNum" sz="quarter" idx="12"/>
          </p:nvPr>
        </p:nvSpPr>
        <p:spPr/>
        <p:txBody>
          <a:bodyPr/>
          <a:lstStyle/>
          <a:p>
            <a:fld id="{EFE71E98-A417-4ECC-ACEB-C0490C20DB04}" type="slidenum">
              <a:rPr lang="en-US" smtClean="0"/>
              <a:t>‹nr.›</a:t>
            </a:fld>
            <a:endParaRPr lang="en-US"/>
          </a:p>
        </p:txBody>
      </p:sp>
      <p:cxnSp>
        <p:nvCxnSpPr>
          <p:cNvPr id="11" name="Straight Connector 10">
            <a:extLst>
              <a:ext uri="{FF2B5EF4-FFF2-40B4-BE49-F238E27FC236}">
                <a16:creationId xmlns:a16="http://schemas.microsoft.com/office/drawing/2014/main" id="{A70D2F04-5474-46B9-B838-858CDF4AB2D2}"/>
              </a:ext>
            </a:extLst>
          </p:cNvPr>
          <p:cNvCxnSpPr>
            <a:cxnSpLocks/>
          </p:cNvCxnSpPr>
          <p:nvPr/>
        </p:nvCxnSpPr>
        <p:spPr>
          <a:xfrm>
            <a:off x="6270727"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ADEE893-BE45-47F3-BCF0-02424B3503CC}"/>
              </a:ext>
            </a:extLst>
          </p:cNvPr>
          <p:cNvSpPr/>
          <p:nvPr/>
        </p:nvSpPr>
        <p:spPr>
          <a:xfrm>
            <a:off x="-1171838" y="4592406"/>
            <a:ext cx="808262" cy="3897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3FB5178A-4501-4B56-8BF1-D083D7B021CE}"/>
              </a:ext>
            </a:extLst>
          </p:cNvPr>
          <p:cNvCxnSpPr>
            <a:cxnSpLocks/>
          </p:cNvCxnSpPr>
          <p:nvPr/>
        </p:nvCxnSpPr>
        <p:spPr>
          <a:xfrm>
            <a:off x="1524000" y="2876662"/>
            <a:ext cx="97115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257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2109C6-041C-42BA-B507-8EA298046ED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7BF877-20DD-40F4-AEA8-E1B6D5350D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7DC874-15B5-4338-B7D1-8E393AB4C16E}"/>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4" name="Footer Placeholder 3">
            <a:extLst>
              <a:ext uri="{FF2B5EF4-FFF2-40B4-BE49-F238E27FC236}">
                <a16:creationId xmlns:a16="http://schemas.microsoft.com/office/drawing/2014/main" id="{7E66BAE3-24C5-483F-9141-D860A265E7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9AEEB4-66F8-4008-B616-804FB9D91CF9}"/>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3681201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6C975-8FFB-4A4B-9213-774EE3901DE9}"/>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3" name="Footer Placeholder 2">
            <a:extLst>
              <a:ext uri="{FF2B5EF4-FFF2-40B4-BE49-F238E27FC236}">
                <a16:creationId xmlns:a16="http://schemas.microsoft.com/office/drawing/2014/main" id="{4FBA744F-475D-4105-8E4A-0258155495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3FA64C-7966-4D6F-88D7-4B89F2A1DF2C}"/>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3814691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ED5F-AB94-4DCF-8971-B8B2B55AF653}"/>
              </a:ext>
            </a:extLst>
          </p:cNvPr>
          <p:cNvSpPr>
            <a:spLocks noGrp="1"/>
          </p:cNvSpPr>
          <p:nvPr>
            <p:ph type="title"/>
          </p:nvPr>
        </p:nvSpPr>
        <p:spPr>
          <a:xfrm>
            <a:off x="1443740" y="1558944"/>
            <a:ext cx="3279689" cy="1864196"/>
          </a:xfrm>
        </p:spPr>
        <p:txBody>
          <a:bodyPr anchor="b"/>
          <a:lstStyle>
            <a:lvl1pPr algn="r">
              <a:defRPr sz="2800">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41EE4CB-68CF-4BF3-A891-8277AFD13D88}"/>
              </a:ext>
            </a:extLst>
          </p:cNvPr>
          <p:cNvSpPr>
            <a:spLocks noGrp="1"/>
          </p:cNvSpPr>
          <p:nvPr>
            <p:ph idx="1"/>
          </p:nvPr>
        </p:nvSpPr>
        <p:spPr>
          <a:xfrm>
            <a:off x="5334000" y="762000"/>
            <a:ext cx="5333999" cy="5334000"/>
          </a:xfrm>
        </p:spPr>
        <p:txBody>
          <a:bodyPr anchor="ctr">
            <a:normAutofit/>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95292E72-B66D-40EE-B182-5585382A6DC9}"/>
              </a:ext>
            </a:extLst>
          </p:cNvPr>
          <p:cNvSpPr>
            <a:spLocks noGrp="1"/>
          </p:cNvSpPr>
          <p:nvPr>
            <p:ph type="body" sz="half" idx="2"/>
          </p:nvPr>
        </p:nvSpPr>
        <p:spPr>
          <a:xfrm>
            <a:off x="1443741" y="3649682"/>
            <a:ext cx="3233096" cy="1933605"/>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ED73B694-B050-45F3-AE6F-A86A129F1C64}"/>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6" name="Footer Placeholder 5">
            <a:extLst>
              <a:ext uri="{FF2B5EF4-FFF2-40B4-BE49-F238E27FC236}">
                <a16:creationId xmlns:a16="http://schemas.microsoft.com/office/drawing/2014/main" id="{7E8AE423-9CA5-46B3-96B1-7586AD0208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4B973D-F1F7-47BC-996D-6100B7C89520}"/>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1919250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E9949-4A1F-4DA9-9B75-A6180F954B8D}"/>
              </a:ext>
            </a:extLst>
          </p:cNvPr>
          <p:cNvSpPr>
            <a:spLocks noGrp="1"/>
          </p:cNvSpPr>
          <p:nvPr>
            <p:ph type="title"/>
          </p:nvPr>
        </p:nvSpPr>
        <p:spPr>
          <a:xfrm>
            <a:off x="1433543" y="1383126"/>
            <a:ext cx="3289886" cy="2045874"/>
          </a:xfrm>
        </p:spPr>
        <p:txBody>
          <a:bodyPr anchor="b"/>
          <a:lstStyle>
            <a:lvl1pPr algn="r">
              <a:defRPr sz="2800">
                <a:solidFill>
                  <a:schemeClr val="tx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79A8D794-C670-4569-93D9-0FF8B35AA7AE}"/>
              </a:ext>
            </a:extLst>
          </p:cNvPr>
          <p:cNvSpPr>
            <a:spLocks noGrp="1"/>
          </p:cNvSpPr>
          <p:nvPr>
            <p:ph type="pic" idx="1"/>
          </p:nvPr>
        </p:nvSpPr>
        <p:spPr>
          <a:xfrm>
            <a:off x="5334001" y="762000"/>
            <a:ext cx="5333999" cy="5334000"/>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2486F6-AE67-4B34-B8E2-0B7576DC2E3A}"/>
              </a:ext>
            </a:extLst>
          </p:cNvPr>
          <p:cNvSpPr>
            <a:spLocks noGrp="1"/>
          </p:cNvSpPr>
          <p:nvPr>
            <p:ph type="body" sz="half" idx="2"/>
          </p:nvPr>
        </p:nvSpPr>
        <p:spPr>
          <a:xfrm>
            <a:off x="1433544" y="3649682"/>
            <a:ext cx="3243292" cy="1684317"/>
          </a:xfrm>
        </p:spPr>
        <p:txBody>
          <a:bodyPr/>
          <a:lstStyle>
            <a:lvl1pPr marL="0" indent="0" algn="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198B11C-BB63-49A6-B488-29D4FBF8E107}"/>
              </a:ext>
            </a:extLst>
          </p:cNvPr>
          <p:cNvSpPr>
            <a:spLocks noGrp="1"/>
          </p:cNvSpPr>
          <p:nvPr>
            <p:ph type="dt" sz="half" idx="10"/>
          </p:nvPr>
        </p:nvSpPr>
        <p:spPr/>
        <p:txBody>
          <a:bodyPr/>
          <a:lstStyle/>
          <a:p>
            <a:fld id="{3C2B07E4-CDF9-4C88-A2F3-04620E58224D}" type="datetimeFigureOut">
              <a:rPr lang="en-US" smtClean="0"/>
              <a:t>6/17/2024</a:t>
            </a:fld>
            <a:endParaRPr lang="en-US"/>
          </a:p>
        </p:txBody>
      </p:sp>
      <p:sp>
        <p:nvSpPr>
          <p:cNvPr id="6" name="Footer Placeholder 5">
            <a:extLst>
              <a:ext uri="{FF2B5EF4-FFF2-40B4-BE49-F238E27FC236}">
                <a16:creationId xmlns:a16="http://schemas.microsoft.com/office/drawing/2014/main" id="{324B9166-6D36-4F0A-9ADD-33D49A0C3A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B22B8F-7760-41B3-9053-DD90255B9EEE}"/>
              </a:ext>
            </a:extLst>
          </p:cNvPr>
          <p:cNvSpPr>
            <a:spLocks noGrp="1"/>
          </p:cNvSpPr>
          <p:nvPr>
            <p:ph type="sldNum" sz="quarter" idx="12"/>
          </p:nvPr>
        </p:nvSpPr>
        <p:spPr/>
        <p:txBody>
          <a:bodyPr/>
          <a:lstStyle/>
          <a:p>
            <a:fld id="{EFE71E98-A417-4ECC-ACEB-C0490C20DB04}" type="slidenum">
              <a:rPr lang="en-US" smtClean="0"/>
              <a:t>‹nr.›</a:t>
            </a:fld>
            <a:endParaRPr lang="en-US"/>
          </a:p>
        </p:txBody>
      </p:sp>
    </p:spTree>
    <p:extLst>
      <p:ext uri="{BB962C8B-B14F-4D97-AF65-F5344CB8AC3E}">
        <p14:creationId xmlns:p14="http://schemas.microsoft.com/office/powerpoint/2010/main" val="4224330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84152A-7FE0-4708-B7C1-DBEC8F133766}"/>
              </a:ext>
            </a:extLst>
          </p:cNvPr>
          <p:cNvSpPr>
            <a:spLocks noGrp="1"/>
          </p:cNvSpPr>
          <p:nvPr>
            <p:ph type="title"/>
          </p:nvPr>
        </p:nvSpPr>
        <p:spPr>
          <a:xfrm>
            <a:off x="1429566" y="1041621"/>
            <a:ext cx="9238434" cy="861383"/>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B911AB53-BAF9-439D-9451-47193CF2FF8E}"/>
              </a:ext>
            </a:extLst>
          </p:cNvPr>
          <p:cNvSpPr>
            <a:spLocks noGrp="1"/>
          </p:cNvSpPr>
          <p:nvPr>
            <p:ph type="body" idx="1"/>
          </p:nvPr>
        </p:nvSpPr>
        <p:spPr>
          <a:xfrm>
            <a:off x="1429566" y="2285999"/>
            <a:ext cx="9238434" cy="381000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FB96D9F-562A-496F-A530-A561994DC5EF}"/>
              </a:ext>
            </a:extLst>
          </p:cNvPr>
          <p:cNvSpPr>
            <a:spLocks noGrp="1"/>
          </p:cNvSpPr>
          <p:nvPr>
            <p:ph type="dt" sz="half" idx="2"/>
          </p:nvPr>
        </p:nvSpPr>
        <p:spPr>
          <a:xfrm rot="5400000">
            <a:off x="10471087" y="4891318"/>
            <a:ext cx="2673295" cy="365125"/>
          </a:xfrm>
          <a:prstGeom prst="rect">
            <a:avLst/>
          </a:prstGeom>
        </p:spPr>
        <p:txBody>
          <a:bodyPr vert="horz" lIns="91440" tIns="45720" rIns="91440" bIns="45720" rtlCol="0" anchor="ctr"/>
          <a:lstStyle>
            <a:lvl1pPr algn="l">
              <a:defRPr sz="700" b="1" cap="all" spc="300" baseline="0">
                <a:solidFill>
                  <a:schemeClr val="tx1"/>
                </a:solidFill>
              </a:defRPr>
            </a:lvl1pPr>
          </a:lstStyle>
          <a:p>
            <a:fld id="{3C2B07E4-CDF9-4C88-A2F3-04620E58224D}" type="datetimeFigureOut">
              <a:rPr lang="en-US" smtClean="0"/>
              <a:pPr/>
              <a:t>6/17/2024</a:t>
            </a:fld>
            <a:endParaRPr lang="en-US" dirty="0"/>
          </a:p>
        </p:txBody>
      </p:sp>
      <p:sp>
        <p:nvSpPr>
          <p:cNvPr id="5" name="Footer Placeholder 4">
            <a:extLst>
              <a:ext uri="{FF2B5EF4-FFF2-40B4-BE49-F238E27FC236}">
                <a16:creationId xmlns:a16="http://schemas.microsoft.com/office/drawing/2014/main" id="{CC3060FE-AAC3-4FAE-9EB4-BCAE72D95670}"/>
              </a:ext>
            </a:extLst>
          </p:cNvPr>
          <p:cNvSpPr>
            <a:spLocks noGrp="1"/>
          </p:cNvSpPr>
          <p:nvPr>
            <p:ph type="ftr" sz="quarter" idx="3"/>
          </p:nvPr>
        </p:nvSpPr>
        <p:spPr>
          <a:xfrm rot="5400000">
            <a:off x="10473021" y="1609893"/>
            <a:ext cx="2669427" cy="365125"/>
          </a:xfrm>
          <a:prstGeom prst="rect">
            <a:avLst/>
          </a:prstGeom>
        </p:spPr>
        <p:txBody>
          <a:bodyPr vert="horz" lIns="91440" tIns="45720" rIns="91440" bIns="45720" rtlCol="0" anchor="ctr"/>
          <a:lstStyle>
            <a:lvl1pPr algn="r">
              <a:defRPr sz="7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4777EDB2-8F31-42FA-B253-62D241466385}"/>
              </a:ext>
            </a:extLst>
          </p:cNvPr>
          <p:cNvSpPr>
            <a:spLocks noGrp="1"/>
          </p:cNvSpPr>
          <p:nvPr>
            <p:ph type="sldNum" sz="quarter" idx="4"/>
          </p:nvPr>
        </p:nvSpPr>
        <p:spPr>
          <a:xfrm>
            <a:off x="11492908" y="3219853"/>
            <a:ext cx="629653" cy="429830"/>
          </a:xfrm>
          <a:prstGeom prst="rect">
            <a:avLst/>
          </a:prstGeom>
        </p:spPr>
        <p:txBody>
          <a:bodyPr vert="horz" lIns="91440" tIns="45720" rIns="91440" bIns="45720" rtlCol="0" anchor="ctr"/>
          <a:lstStyle>
            <a:lvl1pPr algn="ctr">
              <a:defRPr sz="1600" b="1">
                <a:solidFill>
                  <a:schemeClr val="tx1">
                    <a:tint val="75000"/>
                  </a:schemeClr>
                </a:solidFill>
                <a:latin typeface="+mj-lt"/>
              </a:defRPr>
            </a:lvl1pPr>
          </a:lstStyle>
          <a:p>
            <a:fld id="{EFE71E98-A417-4ECC-ACEB-C0490C20DB04}" type="slidenum">
              <a:rPr lang="en-US" smtClean="0"/>
              <a:pPr/>
              <a:t>‹nr.›</a:t>
            </a:fld>
            <a:endParaRPr lang="en-US"/>
          </a:p>
        </p:txBody>
      </p:sp>
    </p:spTree>
    <p:extLst>
      <p:ext uri="{BB962C8B-B14F-4D97-AF65-F5344CB8AC3E}">
        <p14:creationId xmlns:p14="http://schemas.microsoft.com/office/powerpoint/2010/main" val="1919337360"/>
      </p:ext>
    </p:extLst>
  </p:cSld>
  <p:clrMap bg1="dk1" tx1="lt1" bg2="dk2" tx2="lt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120000"/>
        </a:lnSpc>
        <a:spcBef>
          <a:spcPct val="0"/>
        </a:spcBef>
        <a:buNone/>
        <a:defRPr sz="2800" b="1" kern="1200" cap="all" spc="600" baseline="0">
          <a:solidFill>
            <a:schemeClr val="tx1"/>
          </a:solidFill>
          <a:latin typeface="+mj-lt"/>
          <a:ea typeface="+mj-ea"/>
          <a:cs typeface="+mj-cs"/>
        </a:defRPr>
      </a:lvl1pPr>
    </p:titleStyle>
    <p:bodyStyle>
      <a:lvl1pPr marL="274320" indent="-274320" algn="l" defTabSz="914400" rtl="0" eaLnBrk="1" latinLnBrk="0" hangingPunct="1">
        <a:lnSpc>
          <a:spcPct val="130000"/>
        </a:lnSpc>
        <a:spcBef>
          <a:spcPts val="1000"/>
        </a:spcBef>
        <a:buSzPct val="85000"/>
        <a:buFont typeface="Arial" panose="020B0604020202020204" pitchFamily="34" charset="0"/>
        <a:buChar char="•"/>
        <a:defRPr sz="1800" kern="1200">
          <a:solidFill>
            <a:schemeClr val="tx1"/>
          </a:solidFill>
          <a:latin typeface="+mn-lt"/>
          <a:ea typeface="+mn-ea"/>
          <a:cs typeface="+mn-cs"/>
        </a:defRPr>
      </a:lvl1pPr>
      <a:lvl2pPr marL="274320" indent="0" algn="l" defTabSz="914400" rtl="0" eaLnBrk="1" latinLnBrk="0" hangingPunct="1">
        <a:lnSpc>
          <a:spcPct val="130000"/>
        </a:lnSpc>
        <a:spcBef>
          <a:spcPts val="500"/>
        </a:spcBef>
        <a:buSzPct val="85000"/>
        <a:buFontTx/>
        <a:buNone/>
        <a:defRPr sz="1600" b="1" kern="1200">
          <a:solidFill>
            <a:schemeClr val="tx1"/>
          </a:solidFill>
          <a:latin typeface="+mn-lt"/>
          <a:ea typeface="+mn-ea"/>
          <a:cs typeface="+mn-cs"/>
        </a:defRPr>
      </a:lvl2pPr>
      <a:lvl3pPr marL="457200" indent="-182880" algn="l" defTabSz="914400" rtl="0" eaLnBrk="1" latinLnBrk="0" hangingPunct="1">
        <a:lnSpc>
          <a:spcPct val="130000"/>
        </a:lnSpc>
        <a:spcBef>
          <a:spcPts val="500"/>
        </a:spcBef>
        <a:buSzPct val="85000"/>
        <a:buFont typeface="Arial" panose="020B0604020202020204" pitchFamily="34" charset="0"/>
        <a:buChar char="•"/>
        <a:defRPr sz="1400" kern="1200">
          <a:solidFill>
            <a:schemeClr val="tx1"/>
          </a:solidFill>
          <a:latin typeface="+mn-lt"/>
          <a:ea typeface="+mn-ea"/>
          <a:cs typeface="+mn-cs"/>
        </a:defRPr>
      </a:lvl3pPr>
      <a:lvl4pPr marL="466344" indent="0" algn="l" defTabSz="914400" rtl="0" eaLnBrk="1" latinLnBrk="0" hangingPunct="1">
        <a:lnSpc>
          <a:spcPct val="130000"/>
        </a:lnSpc>
        <a:spcBef>
          <a:spcPts val="500"/>
        </a:spcBef>
        <a:buSzPct val="85000"/>
        <a:buFontTx/>
        <a:buNone/>
        <a:defRPr sz="1200" b="1" kern="1200">
          <a:solidFill>
            <a:schemeClr val="tx1"/>
          </a:solidFill>
          <a:latin typeface="+mn-lt"/>
          <a:ea typeface="+mn-ea"/>
          <a:cs typeface="+mn-cs"/>
        </a:defRPr>
      </a:lvl4pPr>
      <a:lvl5pPr marL="640080" indent="-182880" algn="l" defTabSz="914400" rtl="0" eaLnBrk="1" latinLnBrk="0" hangingPunct="1">
        <a:lnSpc>
          <a:spcPct val="130000"/>
        </a:lnSpc>
        <a:spcBef>
          <a:spcPts val="500"/>
        </a:spcBef>
        <a:buSzPct val="85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KKvIygrPQvE?feature=oembed" TargetMode="Externa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xHcv99wuUwA?feature=oembed"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6.png"/><Relationship Id="rId5" Type="http://schemas.openxmlformats.org/officeDocument/2006/relationships/tags" Target="../tags/tag6.xml"/><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hyperlink" Target="https://scratch.mit.edu/projects/editor/?tutorial=getStarted&amp;wvideo=9wleha9s1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HkdfKRTYiAo?feature=oembed" TargetMode="Externa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6nWi5Fa2ZTo?feature=oembed" TargetMode="Externa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088FF-3FBC-4E49-9F96-ACC586DBFB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Video 3" descr="Pakketdozen">
            <a:extLst>
              <a:ext uri="{FF2B5EF4-FFF2-40B4-BE49-F238E27FC236}">
                <a16:creationId xmlns:a16="http://schemas.microsoft.com/office/drawing/2014/main" id="{5D54D14D-AC4B-12FF-EEA5-19DF555F0C8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alphaModFix/>
          </a:blip>
          <a:srcRect r="1" b="285"/>
          <a:stretch/>
        </p:blipFill>
        <p:spPr>
          <a:xfrm>
            <a:off x="1" y="10"/>
            <a:ext cx="12191999" cy="6857990"/>
          </a:xfrm>
          <a:prstGeom prst="rect">
            <a:avLst/>
          </a:prstGeom>
        </p:spPr>
      </p:pic>
      <p:sp>
        <p:nvSpPr>
          <p:cNvPr id="10" name="Rectangle 9">
            <a:extLst>
              <a:ext uri="{FF2B5EF4-FFF2-40B4-BE49-F238E27FC236}">
                <a16:creationId xmlns:a16="http://schemas.microsoft.com/office/drawing/2014/main" id="{264DCA07-5992-4B87-B944-642B4A38FB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85763" y="-385762"/>
            <a:ext cx="6857999" cy="7629524"/>
          </a:xfrm>
          <a:prstGeom prst="rect">
            <a:avLst/>
          </a:prstGeom>
          <a:gradFill flip="none" rotWithShape="1">
            <a:gsLst>
              <a:gs pos="0">
                <a:srgbClr val="000000">
                  <a:alpha val="35000"/>
                </a:srgbClr>
              </a:gs>
              <a:gs pos="100000">
                <a:srgbClr val="000000">
                  <a:alpha val="0"/>
                </a:srgbClr>
              </a:gs>
              <a:gs pos="60000">
                <a:srgbClr val="000000">
                  <a:alpha val="2000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2" name="Straight Connector 11">
            <a:extLst>
              <a:ext uri="{FF2B5EF4-FFF2-40B4-BE49-F238E27FC236}">
                <a16:creationId xmlns:a16="http://schemas.microsoft.com/office/drawing/2014/main" id="{313FECB8-44EE-4A45-9F7B-66ECF1C3C8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09725" y="4572000"/>
            <a:ext cx="971155"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useBgFill="1">
        <p:nvSpPr>
          <p:cNvPr id="14" name="Freeform: Shape 13">
            <a:extLst>
              <a:ext uri="{FF2B5EF4-FFF2-40B4-BE49-F238E27FC236}">
                <a16:creationId xmlns:a16="http://schemas.microsoft.com/office/drawing/2014/main" id="{7B11767C-FA34-4498-BB14-050A036FCC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762000 w 12192000"/>
              <a:gd name="connsiteY0" fmla="*/ 762000 h 6858000"/>
              <a:gd name="connsiteX1" fmla="*/ 762000 w 12192000"/>
              <a:gd name="connsiteY1" fmla="*/ 6096000 h 6858000"/>
              <a:gd name="connsiteX2" fmla="*/ 11423469 w 12192000"/>
              <a:gd name="connsiteY2" fmla="*/ 6096000 h 6858000"/>
              <a:gd name="connsiteX3" fmla="*/ 11423469 w 12192000"/>
              <a:gd name="connsiteY3" fmla="*/ 7620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62000" y="762000"/>
                </a:moveTo>
                <a:lnTo>
                  <a:pt x="762000" y="6096000"/>
                </a:lnTo>
                <a:lnTo>
                  <a:pt x="11423469" y="6096000"/>
                </a:lnTo>
                <a:lnTo>
                  <a:pt x="11423469" y="762000"/>
                </a:lnTo>
                <a:close/>
                <a:moveTo>
                  <a:pt x="0" y="0"/>
                </a:moveTo>
                <a:lnTo>
                  <a:pt x="12192000" y="0"/>
                </a:lnTo>
                <a:lnTo>
                  <a:pt x="12192000" y="6858000"/>
                </a:lnTo>
                <a:lnTo>
                  <a:pt x="0" y="6858000"/>
                </a:lnTo>
                <a:close/>
              </a:path>
            </a:pathLst>
          </a:cu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087C752E-2B25-6DFC-AA67-84FB852F390F}"/>
              </a:ext>
            </a:extLst>
          </p:cNvPr>
          <p:cNvSpPr>
            <a:spLocks noGrp="1"/>
          </p:cNvSpPr>
          <p:nvPr>
            <p:ph type="ctrTitle"/>
          </p:nvPr>
        </p:nvSpPr>
        <p:spPr>
          <a:xfrm>
            <a:off x="1523999" y="1524000"/>
            <a:ext cx="4590661" cy="2750619"/>
          </a:xfrm>
        </p:spPr>
        <p:txBody>
          <a:bodyPr anchor="t">
            <a:normAutofit/>
          </a:bodyPr>
          <a:lstStyle/>
          <a:p>
            <a:r>
              <a:rPr lang="nl-NL" dirty="0">
                <a:solidFill>
                  <a:srgbClr val="FFFFFF"/>
                </a:solidFill>
              </a:rPr>
              <a:t>AI &amp; Robotica</a:t>
            </a:r>
          </a:p>
        </p:txBody>
      </p:sp>
    </p:spTree>
    <p:extLst>
      <p:ext uri="{BB962C8B-B14F-4D97-AF65-F5344CB8AC3E}">
        <p14:creationId xmlns:p14="http://schemas.microsoft.com/office/powerpoint/2010/main" val="188823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9EF40C-E090-3CB6-D3D3-1BE138085F7E}"/>
              </a:ext>
            </a:extLst>
          </p:cNvPr>
          <p:cNvSpPr>
            <a:spLocks noGrp="1"/>
          </p:cNvSpPr>
          <p:nvPr>
            <p:ph type="title"/>
          </p:nvPr>
        </p:nvSpPr>
        <p:spPr/>
        <p:txBody>
          <a:bodyPr anchor="ctr"/>
          <a:lstStyle/>
          <a:p>
            <a:r>
              <a:rPr lang="nl-NL" sz="2000" dirty="0">
                <a:effectLst/>
                <a:ea typeface="Aptos" panose="020B0004020202020204" pitchFamily="34" charset="0"/>
                <a:cs typeface="Times New Roman" panose="02020603050405020304" pitchFamily="18" charset="0"/>
              </a:rPr>
              <a:t>Maak een Robot Hand van </a:t>
            </a:r>
            <a:r>
              <a:rPr lang="nl-NL" sz="2000" dirty="0" err="1">
                <a:effectLst/>
                <a:ea typeface="Aptos" panose="020B0004020202020204" pitchFamily="34" charset="0"/>
                <a:cs typeface="Times New Roman" panose="02020603050405020304" pitchFamily="18" charset="0"/>
              </a:rPr>
              <a:t>Recycled</a:t>
            </a:r>
            <a:r>
              <a:rPr lang="nl-NL" sz="2000" dirty="0">
                <a:effectLst/>
                <a:ea typeface="Aptos" panose="020B0004020202020204" pitchFamily="34" charset="0"/>
                <a:cs typeface="Times New Roman" panose="02020603050405020304" pitchFamily="18" charset="0"/>
              </a:rPr>
              <a:t> Materialen</a:t>
            </a:r>
            <a:endParaRPr lang="nl-NL" sz="3200" dirty="0"/>
          </a:p>
        </p:txBody>
      </p:sp>
      <p:sp>
        <p:nvSpPr>
          <p:cNvPr id="3" name="Tijdelijke aanduiding voor inhoud 2">
            <a:extLst>
              <a:ext uri="{FF2B5EF4-FFF2-40B4-BE49-F238E27FC236}">
                <a16:creationId xmlns:a16="http://schemas.microsoft.com/office/drawing/2014/main" id="{9733DC05-CD9E-C7AE-D001-85FB4F1718C3}"/>
              </a:ext>
            </a:extLst>
          </p:cNvPr>
          <p:cNvSpPr>
            <a:spLocks noGrp="1"/>
          </p:cNvSpPr>
          <p:nvPr>
            <p:ph idx="1"/>
          </p:nvPr>
        </p:nvSpPr>
        <p:spPr>
          <a:xfrm>
            <a:off x="1429566" y="2286000"/>
            <a:ext cx="3252898" cy="3372234"/>
          </a:xfrm>
        </p:spPr>
        <p:txBody>
          <a:bodyPr>
            <a:normAutofit lnSpcReduction="10000"/>
          </a:bodyPr>
          <a:lstStyle/>
          <a:p>
            <a:pPr marL="0" indent="0">
              <a:lnSpc>
                <a:spcPct val="107000"/>
              </a:lnSpc>
              <a:spcBef>
                <a:spcPts val="800"/>
              </a:spcBef>
              <a:spcAft>
                <a:spcPts val="400"/>
              </a:spcAft>
              <a:buNone/>
            </a:pPr>
            <a:r>
              <a:rPr lang="nl-NL" sz="2000" b="1" kern="100" dirty="0">
                <a:solidFill>
                  <a:srgbClr val="0F4761"/>
                </a:solidFill>
                <a:latin typeface="+mj-lt"/>
                <a:ea typeface="Times New Roman" panose="02020603050405020304" pitchFamily="18" charset="0"/>
                <a:cs typeface="Times New Roman" panose="02020603050405020304" pitchFamily="18" charset="0"/>
              </a:rPr>
              <a:t>Be</a:t>
            </a:r>
            <a:r>
              <a:rPr lang="nl-NL" sz="2000" b="1" kern="100" dirty="0">
                <a:solidFill>
                  <a:srgbClr val="0F4761"/>
                </a:solidFill>
                <a:effectLst/>
                <a:latin typeface="+mj-lt"/>
                <a:ea typeface="Times New Roman" panose="02020603050405020304" pitchFamily="18" charset="0"/>
                <a:cs typeface="Times New Roman" panose="02020603050405020304" pitchFamily="18" charset="0"/>
              </a:rPr>
              <a:t>nodigdheden:</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Karton</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Rietjes</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Touw</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Plakband</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Schaar</a:t>
            </a:r>
          </a:p>
          <a:p>
            <a:pPr marL="342900" lvl="0" indent="-342900">
              <a:lnSpc>
                <a:spcPct val="107000"/>
              </a:lnSpc>
              <a:spcAft>
                <a:spcPts val="800"/>
              </a:spcAft>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Hergebruikte materialen zoals plastic flessen, doppen, </a:t>
            </a:r>
            <a:r>
              <a:rPr lang="nl-NL" sz="1800" kern="100" dirty="0" err="1">
                <a:effectLst/>
                <a:latin typeface="+mj-lt"/>
                <a:ea typeface="Aptos" panose="020B0004020202020204" pitchFamily="34" charset="0"/>
                <a:cs typeface="Times New Roman" panose="02020603050405020304" pitchFamily="18" charset="0"/>
              </a:rPr>
              <a:t>etc</a:t>
            </a:r>
            <a:endParaRPr lang="nl-NL" sz="1800" kern="100" dirty="0">
              <a:effectLst/>
              <a:latin typeface="+mj-lt"/>
              <a:ea typeface="Aptos" panose="020B0004020202020204" pitchFamily="34" charset="0"/>
              <a:cs typeface="Times New Roman" panose="02020603050405020304" pitchFamily="18" charset="0"/>
            </a:endParaRPr>
          </a:p>
          <a:p>
            <a:endParaRPr lang="nl-NL" dirty="0">
              <a:latin typeface="+mj-lt"/>
            </a:endParaRPr>
          </a:p>
        </p:txBody>
      </p:sp>
      <p:pic>
        <p:nvPicPr>
          <p:cNvPr id="4" name="Onlinemedia 3" title="Make a Robotic Hand with Straws | Science Project">
            <a:hlinkClick r:id="" action="ppaction://media"/>
            <a:extLst>
              <a:ext uri="{FF2B5EF4-FFF2-40B4-BE49-F238E27FC236}">
                <a16:creationId xmlns:a16="http://schemas.microsoft.com/office/drawing/2014/main" id="{175261A0-9823-19A9-512C-1D8FD874594E}"/>
              </a:ext>
            </a:extLst>
          </p:cNvPr>
          <p:cNvPicPr>
            <a:picLocks noRot="1" noChangeAspect="1"/>
          </p:cNvPicPr>
          <p:nvPr>
            <a:videoFile r:link="rId1"/>
          </p:nvPr>
        </p:nvPicPr>
        <p:blipFill>
          <a:blip r:embed="rId4"/>
          <a:stretch>
            <a:fillRect/>
          </a:stretch>
        </p:blipFill>
        <p:spPr>
          <a:xfrm>
            <a:off x="4961737" y="2286000"/>
            <a:ext cx="5800697" cy="3277394"/>
          </a:xfrm>
          <a:prstGeom prst="rect">
            <a:avLst/>
          </a:prstGeom>
        </p:spPr>
      </p:pic>
    </p:spTree>
    <p:extLst>
      <p:ext uri="{BB962C8B-B14F-4D97-AF65-F5344CB8AC3E}">
        <p14:creationId xmlns:p14="http://schemas.microsoft.com/office/powerpoint/2010/main" val="108126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265911B-1E2F-489E-97EF-A15A9299E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119D4F1-CE65-4D74-A168-F27C15F1B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lose-up van een printplaat">
            <a:extLst>
              <a:ext uri="{FF2B5EF4-FFF2-40B4-BE49-F238E27FC236}">
                <a16:creationId xmlns:a16="http://schemas.microsoft.com/office/drawing/2014/main" id="{37ACA025-1EA0-F29E-86B1-7FAEAD804EDC}"/>
              </a:ext>
            </a:extLst>
          </p:cNvPr>
          <p:cNvPicPr>
            <a:picLocks noChangeAspect="1"/>
          </p:cNvPicPr>
          <p:nvPr/>
        </p:nvPicPr>
        <p:blipFill rotWithShape="1">
          <a:blip r:embed="rId3">
            <a:alphaModFix amt="50000"/>
          </a:blip>
          <a:srcRect l="10977" r="29689" b="-1"/>
          <a:stretch/>
        </p:blipFill>
        <p:spPr>
          <a:xfrm>
            <a:off x="20" y="10"/>
            <a:ext cx="6095979" cy="6857990"/>
          </a:xfrm>
          <a:prstGeom prst="rect">
            <a:avLst/>
          </a:prstGeom>
        </p:spPr>
      </p:pic>
      <p:sp>
        <p:nvSpPr>
          <p:cNvPr id="2" name="Titel 1">
            <a:extLst>
              <a:ext uri="{FF2B5EF4-FFF2-40B4-BE49-F238E27FC236}">
                <a16:creationId xmlns:a16="http://schemas.microsoft.com/office/drawing/2014/main" id="{2FCEC49A-D7BF-D70A-2A4C-44E08B460F21}"/>
              </a:ext>
            </a:extLst>
          </p:cNvPr>
          <p:cNvSpPr>
            <a:spLocks noGrp="1"/>
          </p:cNvSpPr>
          <p:nvPr>
            <p:ph type="title"/>
          </p:nvPr>
        </p:nvSpPr>
        <p:spPr>
          <a:xfrm>
            <a:off x="1028700" y="1025718"/>
            <a:ext cx="4057650" cy="4770783"/>
          </a:xfrm>
        </p:spPr>
        <p:txBody>
          <a:bodyPr anchor="ctr">
            <a:normAutofit/>
          </a:bodyPr>
          <a:lstStyle/>
          <a:p>
            <a:pPr algn="ctr"/>
            <a:r>
              <a:rPr lang="nl-NL" dirty="0">
                <a:solidFill>
                  <a:srgbClr val="FFFFFF"/>
                </a:solidFill>
              </a:rPr>
              <a:t>Introductie tot AI</a:t>
            </a:r>
          </a:p>
        </p:txBody>
      </p:sp>
      <p:sp>
        <p:nvSpPr>
          <p:cNvPr id="3" name="Tijdelijke aanduiding voor inhoud 2">
            <a:extLst>
              <a:ext uri="{FF2B5EF4-FFF2-40B4-BE49-F238E27FC236}">
                <a16:creationId xmlns:a16="http://schemas.microsoft.com/office/drawing/2014/main" id="{F33C0055-F526-4DE2-0568-9E4045ACEDE1}"/>
              </a:ext>
            </a:extLst>
          </p:cNvPr>
          <p:cNvSpPr>
            <a:spLocks noGrp="1"/>
          </p:cNvSpPr>
          <p:nvPr>
            <p:ph idx="1"/>
          </p:nvPr>
        </p:nvSpPr>
        <p:spPr>
          <a:xfrm>
            <a:off x="7179972" y="762000"/>
            <a:ext cx="3825025" cy="5334000"/>
          </a:xfrm>
        </p:spPr>
        <p:txBody>
          <a:bodyPr anchor="ctr">
            <a:normAutofit/>
          </a:bodyPr>
          <a:lstStyle/>
          <a:p>
            <a:pPr marL="0" indent="0">
              <a:buNone/>
            </a:pPr>
            <a:r>
              <a:rPr lang="nl-NL" dirty="0"/>
              <a:t>Kunstmatige intelligentie (AI) en robotica veranderen de wereld om ons heen. In deze les gaan we ontdekken hoe deze technologieën werken en wat je er allemaal mee kan.</a:t>
            </a:r>
          </a:p>
        </p:txBody>
      </p:sp>
    </p:spTree>
    <p:extLst>
      <p:ext uri="{BB962C8B-B14F-4D97-AF65-F5344CB8AC3E}">
        <p14:creationId xmlns:p14="http://schemas.microsoft.com/office/powerpoint/2010/main" val="469228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descr="Afbeelding met zwart, duisternis&#10;&#10;Automatisch gegenereerde beschrijving">
            <a:extLst>
              <a:ext uri="{FF2B5EF4-FFF2-40B4-BE49-F238E27FC236}">
                <a16:creationId xmlns:a16="http://schemas.microsoft.com/office/drawing/2014/main" id="{B95D00C8-9BE0-EACF-43C2-7A93C2136973}"/>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b="39597"/>
          <a:stretch/>
        </p:blipFill>
        <p:spPr>
          <a:xfrm>
            <a:off x="1438503" y="-667629"/>
            <a:ext cx="9314993" cy="5626506"/>
          </a:xfrm>
          <a:prstGeom prst="rect">
            <a:avLst/>
          </a:prstGeom>
        </p:spPr>
      </p:pic>
      <p:pic>
        <p:nvPicPr>
          <p:cNvPr id="9" name="Afbeelding 8" descr="Afbeelding met zwart, duisternis&#10;&#10;Automatisch gegenereerde beschrijving">
            <a:extLst>
              <a:ext uri="{FF2B5EF4-FFF2-40B4-BE49-F238E27FC236}">
                <a16:creationId xmlns:a16="http://schemas.microsoft.com/office/drawing/2014/main" id="{E454BC10-680F-FDF9-6404-319726EEDE3D}"/>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t="61091"/>
          <a:stretch/>
        </p:blipFill>
        <p:spPr>
          <a:xfrm>
            <a:off x="870419" y="4780655"/>
            <a:ext cx="10451161" cy="2614859"/>
          </a:xfrm>
          <a:prstGeom prst="rect">
            <a:avLst/>
          </a:prstGeom>
        </p:spPr>
      </p:pic>
      <p:sp>
        <p:nvSpPr>
          <p:cNvPr id="2" name="Titel 1">
            <a:extLst>
              <a:ext uri="{FF2B5EF4-FFF2-40B4-BE49-F238E27FC236}">
                <a16:creationId xmlns:a16="http://schemas.microsoft.com/office/drawing/2014/main" id="{2FCEC49A-D7BF-D70A-2A4C-44E08B460F21}"/>
              </a:ext>
            </a:extLst>
          </p:cNvPr>
          <p:cNvSpPr>
            <a:spLocks noGrp="1"/>
          </p:cNvSpPr>
          <p:nvPr>
            <p:ph type="title"/>
          </p:nvPr>
        </p:nvSpPr>
        <p:spPr>
          <a:xfrm>
            <a:off x="2139652" y="5296727"/>
            <a:ext cx="7912693" cy="857559"/>
          </a:xfrm>
        </p:spPr>
        <p:txBody>
          <a:bodyPr anchor="ctr"/>
          <a:lstStyle/>
          <a:p>
            <a:r>
              <a:rPr lang="nl-NL" sz="2400" dirty="0"/>
              <a:t>Wat is Kunstmatige Intelligentie (AI)?</a:t>
            </a:r>
          </a:p>
        </p:txBody>
      </p:sp>
      <p:pic>
        <p:nvPicPr>
          <p:cNvPr id="6" name="Onlinemedia 5" title="Wat is artificiële intelligentie?">
            <a:hlinkClick r:id="" action="ppaction://media"/>
            <a:extLst>
              <a:ext uri="{FF2B5EF4-FFF2-40B4-BE49-F238E27FC236}">
                <a16:creationId xmlns:a16="http://schemas.microsoft.com/office/drawing/2014/main" id="{359E31EF-059D-5DBB-5188-422633FFEE74}"/>
              </a:ext>
            </a:extLst>
          </p:cNvPr>
          <p:cNvPicPr>
            <a:picLocks noRot="1" noChangeAspect="1"/>
          </p:cNvPicPr>
          <p:nvPr>
            <a:videoFile r:link="rId1"/>
          </p:nvPr>
        </p:nvPicPr>
        <p:blipFill>
          <a:blip r:embed="rId4"/>
          <a:stretch>
            <a:fillRect/>
          </a:stretch>
        </p:blipFill>
        <p:spPr>
          <a:xfrm>
            <a:off x="3072036" y="604352"/>
            <a:ext cx="5914482" cy="3341683"/>
          </a:xfrm>
          <a:prstGeom prst="rect">
            <a:avLst/>
          </a:prstGeom>
        </p:spPr>
      </p:pic>
    </p:spTree>
    <p:extLst>
      <p:ext uri="{BB962C8B-B14F-4D97-AF65-F5344CB8AC3E}">
        <p14:creationId xmlns:p14="http://schemas.microsoft.com/office/powerpoint/2010/main" val="20443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hthoek: afgeronde hoeken 1">
            <a:extLst>
              <a:ext uri="{FF2B5EF4-FFF2-40B4-BE49-F238E27FC236}">
                <a16:creationId xmlns:a16="http://schemas.microsoft.com/office/drawing/2014/main" id="{9B0AF93F-4650-412C-4D06-81E52BF90E77}"/>
              </a:ext>
            </a:extLst>
          </p:cNvPr>
          <p:cNvSpPr/>
          <p:nvPr>
            <p:custDataLst>
              <p:tags r:id="rId2"/>
            </p:custDataLst>
          </p:nvPr>
        </p:nvSpPr>
        <p:spPr>
          <a:xfrm>
            <a:off x="6286500" y="396850"/>
            <a:ext cx="5524500" cy="89154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a:bodyPr>
          <a:lstStyle/>
          <a:p>
            <a:r>
              <a:rPr lang="en-US" sz="2000" dirty="0">
                <a:solidFill>
                  <a:srgbClr val="5B5B5B"/>
                </a:solidFill>
              </a:rPr>
              <a:t>Please download and install the </a:t>
            </a:r>
            <a:r>
              <a:rPr lang="en-US" sz="2000" dirty="0" err="1">
                <a:solidFill>
                  <a:srgbClr val="5B5B5B"/>
                </a:solidFill>
              </a:rPr>
              <a:t>Slido</a:t>
            </a:r>
            <a:r>
              <a:rPr lang="en-US" sz="2000" dirty="0">
                <a:solidFill>
                  <a:srgbClr val="5B5B5B"/>
                </a:solidFill>
              </a:rPr>
              <a:t> app on all computers you use</a:t>
            </a:r>
            <a:endParaRPr lang="nl-NL" sz="2000" dirty="0">
              <a:solidFill>
                <a:srgbClr val="5B5B5B"/>
              </a:solidFill>
            </a:endParaRPr>
          </a:p>
        </p:txBody>
      </p:sp>
      <p:pic>
        <p:nvPicPr>
          <p:cNvPr id="4" name="Afbeelding 3">
            <a:extLst>
              <a:ext uri="{FF2B5EF4-FFF2-40B4-BE49-F238E27FC236}">
                <a16:creationId xmlns:a16="http://schemas.microsoft.com/office/drawing/2014/main" id="{B66ECE6E-4CE3-D5E2-375C-C881956360E8}"/>
              </a:ext>
            </a:extLst>
          </p:cNvPr>
          <p:cNvPicPr>
            <a:picLocks/>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0826048" y="543954"/>
            <a:ext cx="597332" cy="597332"/>
          </a:xfrm>
          <a:prstGeom prst="rect">
            <a:avLst/>
          </a:prstGeom>
        </p:spPr>
      </p:pic>
      <p:pic>
        <p:nvPicPr>
          <p:cNvPr id="6" name="Afbeelding 5">
            <a:extLst>
              <a:ext uri="{FF2B5EF4-FFF2-40B4-BE49-F238E27FC236}">
                <a16:creationId xmlns:a16="http://schemas.microsoft.com/office/drawing/2014/main" id="{CD5B2897-645E-7488-E31D-835EFF659D00}"/>
              </a:ext>
            </a:extLst>
          </p:cNvPr>
          <p:cNvPicPr>
            <a:picLocks/>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3901440" y="617220"/>
            <a:ext cx="1036320" cy="450799"/>
          </a:xfrm>
          <a:prstGeom prst="rect">
            <a:avLst/>
          </a:prstGeom>
        </p:spPr>
      </p:pic>
      <p:pic>
        <p:nvPicPr>
          <p:cNvPr id="8" name="Afbeelding 7">
            <a:extLst>
              <a:ext uri="{FF2B5EF4-FFF2-40B4-BE49-F238E27FC236}">
                <a16:creationId xmlns:a16="http://schemas.microsoft.com/office/drawing/2014/main" id="{CC985C4C-8543-8BAC-D3B0-2D556FC26355}"/>
              </a:ext>
            </a:extLst>
          </p:cNvPr>
          <p:cNvPicPr>
            <a:picLocks/>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1158240" y="2270760"/>
            <a:ext cx="2316480" cy="2316480"/>
          </a:xfrm>
          <a:prstGeom prst="rect">
            <a:avLst/>
          </a:prstGeom>
        </p:spPr>
      </p:pic>
      <p:sp>
        <p:nvSpPr>
          <p:cNvPr id="9" name="Rechthoek 8">
            <a:extLst>
              <a:ext uri="{FF2B5EF4-FFF2-40B4-BE49-F238E27FC236}">
                <a16:creationId xmlns:a16="http://schemas.microsoft.com/office/drawing/2014/main" id="{BF808D1E-C193-1FE2-85E1-8DAC4B408BF3}"/>
              </a:ext>
            </a:extLst>
          </p:cNvPr>
          <p:cNvSpPr/>
          <p:nvPr>
            <p:custDataLst>
              <p:tags r:id="rId6"/>
            </p:custDataLst>
          </p:nvPr>
        </p:nvSpPr>
        <p:spPr>
          <a:xfrm>
            <a:off x="3901440" y="2571750"/>
            <a:ext cx="7315199" cy="1714500"/>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l-NL" sz="4000" b="1" dirty="0">
                <a:solidFill>
                  <a:srgbClr val="5B5B5B"/>
                </a:solidFill>
              </a:rPr>
              <a:t>Wat zijn voorbeelden van AI?</a:t>
            </a:r>
          </a:p>
        </p:txBody>
      </p:sp>
      <p:sp>
        <p:nvSpPr>
          <p:cNvPr id="10" name="Rechthoek 9">
            <a:extLst>
              <a:ext uri="{FF2B5EF4-FFF2-40B4-BE49-F238E27FC236}">
                <a16:creationId xmlns:a16="http://schemas.microsoft.com/office/drawing/2014/main" id="{5C464571-0AFD-B82C-8DD7-B2F7194B937E}"/>
              </a:ext>
            </a:extLst>
          </p:cNvPr>
          <p:cNvSpPr/>
          <p:nvPr>
            <p:custDataLst>
              <p:tags r:id="rId7"/>
            </p:custDataLst>
          </p:nvPr>
        </p:nvSpPr>
        <p:spPr>
          <a:xfrm>
            <a:off x="3901440" y="6032500"/>
            <a:ext cx="7315199" cy="45079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dirty="0">
                <a:solidFill>
                  <a:srgbClr val="5B5B5B"/>
                </a:solidFill>
              </a:rPr>
              <a:t>ⓘ</a:t>
            </a:r>
            <a:r>
              <a:rPr lang="en-US" sz="2000" dirty="0">
                <a:solidFill>
                  <a:srgbClr val="5B5B5B"/>
                </a:solidFill>
              </a:rPr>
              <a:t> Start presenting to display the poll results on this slide.</a:t>
            </a:r>
            <a:endParaRPr lang="nl-NL" sz="2000" dirty="0">
              <a:solidFill>
                <a:srgbClr val="5B5B5B"/>
              </a:solidFill>
            </a:endParaRPr>
          </a:p>
        </p:txBody>
      </p:sp>
    </p:spTree>
    <p:custDataLst>
      <p:tags r:id="rId1"/>
    </p:custDataLst>
    <p:extLst>
      <p:ext uri="{BB962C8B-B14F-4D97-AF65-F5344CB8AC3E}">
        <p14:creationId xmlns:p14="http://schemas.microsoft.com/office/powerpoint/2010/main" val="2646637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9EF40C-E090-3CB6-D3D3-1BE138085F7E}"/>
              </a:ext>
            </a:extLst>
          </p:cNvPr>
          <p:cNvSpPr>
            <a:spLocks noGrp="1"/>
          </p:cNvSpPr>
          <p:nvPr>
            <p:ph type="title"/>
          </p:nvPr>
        </p:nvSpPr>
        <p:spPr/>
        <p:txBody>
          <a:bodyPr anchor="ctr"/>
          <a:lstStyle/>
          <a:p>
            <a:r>
              <a:rPr lang="nl-NL" sz="2000" dirty="0">
                <a:effectLst/>
                <a:ea typeface="Aptos" panose="020B0004020202020204" pitchFamily="34" charset="0"/>
                <a:cs typeface="Times New Roman" panose="02020603050405020304" pitchFamily="18" charset="0"/>
              </a:rPr>
              <a:t>Bouw je Eigen AI-model</a:t>
            </a:r>
            <a:endParaRPr lang="nl-NL" sz="3200" dirty="0"/>
          </a:p>
        </p:txBody>
      </p:sp>
      <p:sp>
        <p:nvSpPr>
          <p:cNvPr id="3" name="Tijdelijke aanduiding voor inhoud 2">
            <a:extLst>
              <a:ext uri="{FF2B5EF4-FFF2-40B4-BE49-F238E27FC236}">
                <a16:creationId xmlns:a16="http://schemas.microsoft.com/office/drawing/2014/main" id="{9733DC05-CD9E-C7AE-D001-85FB4F1718C3}"/>
              </a:ext>
            </a:extLst>
          </p:cNvPr>
          <p:cNvSpPr>
            <a:spLocks noGrp="1"/>
          </p:cNvSpPr>
          <p:nvPr>
            <p:ph idx="1"/>
          </p:nvPr>
        </p:nvSpPr>
        <p:spPr>
          <a:xfrm>
            <a:off x="1429566" y="2286000"/>
            <a:ext cx="3252898" cy="3372234"/>
          </a:xfrm>
        </p:spPr>
        <p:txBody>
          <a:bodyPr>
            <a:normAutofit/>
          </a:bodyPr>
          <a:lstStyle/>
          <a:p>
            <a:pPr marL="0" indent="0">
              <a:lnSpc>
                <a:spcPct val="107000"/>
              </a:lnSpc>
              <a:spcBef>
                <a:spcPts val="800"/>
              </a:spcBef>
              <a:spcAft>
                <a:spcPts val="400"/>
              </a:spcAft>
              <a:buNone/>
            </a:pPr>
            <a:r>
              <a:rPr lang="nl-NL" sz="2000" b="1" kern="100" dirty="0">
                <a:solidFill>
                  <a:srgbClr val="0F4761"/>
                </a:solidFill>
                <a:latin typeface="+mj-lt"/>
                <a:ea typeface="Times New Roman" panose="02020603050405020304" pitchFamily="18" charset="0"/>
                <a:cs typeface="Times New Roman" panose="02020603050405020304" pitchFamily="18" charset="0"/>
              </a:rPr>
              <a:t>Be</a:t>
            </a:r>
            <a:r>
              <a:rPr lang="nl-NL" sz="2000" b="1" kern="100" dirty="0">
                <a:solidFill>
                  <a:srgbClr val="0F4761"/>
                </a:solidFill>
                <a:effectLst/>
                <a:latin typeface="+mj-lt"/>
                <a:ea typeface="Times New Roman" panose="02020603050405020304" pitchFamily="18" charset="0"/>
                <a:cs typeface="Times New Roman" panose="02020603050405020304" pitchFamily="18" charset="0"/>
              </a:rPr>
              <a:t>nodigdheden:</a:t>
            </a:r>
          </a:p>
          <a:p>
            <a:pPr marL="342900" lvl="0" indent="-342900">
              <a:lnSpc>
                <a:spcPct val="107000"/>
              </a:lnSpc>
              <a:buFont typeface="Aptos" panose="020B0004020202020204" pitchFamily="34" charset="0"/>
              <a:buChar char="-"/>
            </a:pPr>
            <a:r>
              <a:rPr lang="nl-NL" sz="1800" kern="100" dirty="0">
                <a:effectLst/>
                <a:latin typeface="+mj-lt"/>
                <a:ea typeface="Aptos" panose="020B0004020202020204" pitchFamily="34" charset="0"/>
                <a:cs typeface="Times New Roman" panose="02020603050405020304" pitchFamily="18" charset="0"/>
              </a:rPr>
              <a:t>Computer of tablet met internettoegang</a:t>
            </a:r>
            <a:endParaRPr lang="nl-NL" dirty="0">
              <a:latin typeface="+mj-lt"/>
            </a:endParaRPr>
          </a:p>
        </p:txBody>
      </p:sp>
      <p:sp>
        <p:nvSpPr>
          <p:cNvPr id="12" name="Rectangle 5">
            <a:extLst>
              <a:ext uri="{FF2B5EF4-FFF2-40B4-BE49-F238E27FC236}">
                <a16:creationId xmlns:a16="http://schemas.microsoft.com/office/drawing/2014/main" id="{27D8C1A7-B937-0F1F-F77B-63498498CCE3}"/>
              </a:ext>
            </a:extLst>
          </p:cNvPr>
          <p:cNvSpPr>
            <a:spLocks noChangeArrowheads="1"/>
          </p:cNvSpPr>
          <p:nvPr/>
        </p:nvSpPr>
        <p:spPr bwMode="auto">
          <a:xfrm>
            <a:off x="6731000" y="2456413"/>
            <a:ext cx="4140200"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0" i="0" u="none" strike="noStrike" cap="none" normalizeH="0" baseline="0">
                <a:ln>
                  <a:noFill/>
                </a:ln>
                <a:solidFill>
                  <a:schemeClr val="tx1"/>
                </a:solidFill>
                <a:effectLst/>
                <a:latin typeface="Arial" panose="020B0604020202020204" pitchFamily="34" charset="0"/>
              </a:rPr>
              <a:t>  </a:t>
            </a:r>
            <a:r>
              <a:rPr kumimoji="0" lang="nl-NL" altLang="nl-NL" sz="13500" b="0" i="0" u="none" strike="noStrike" cap="none" normalizeH="0" baseline="0">
                <a:ln>
                  <a:noFill/>
                </a:ln>
                <a:solidFill>
                  <a:schemeClr val="tx1"/>
                </a:solidFill>
                <a:effectLst/>
                <a:latin typeface="Arial" panose="020B0604020202020204" pitchFamily="34" charset="0"/>
              </a:rPr>
              <a:t>        </a:t>
            </a:r>
            <a:endParaRPr kumimoji="0" lang="nl-NL" altLang="nl-NL"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0" i="0" u="none" strike="noStrike" cap="none" normalizeH="0" baseline="0">
                <a:ln>
                  <a:noFill/>
                </a:ln>
                <a:solidFill>
                  <a:schemeClr val="tx1"/>
                </a:solidFill>
                <a:effectLst/>
                <a:latin typeface="Arial" panose="020B0604020202020204" pitchFamily="34" charset="0"/>
                <a:hlinkClick r:id="rId3"/>
              </a:rPr>
              <a:t>Scratch - Imagine, Program, Share</a:t>
            </a:r>
            <a:endParaRPr kumimoji="0" lang="nl-NL" altLang="nl-NL" sz="1800" b="0" i="0" u="none" strike="noStrike" cap="none" normalizeH="0" baseline="0">
              <a:ln>
                <a:noFill/>
              </a:ln>
              <a:solidFill>
                <a:schemeClr val="tx1"/>
              </a:solidFill>
              <a:effectLst/>
              <a:latin typeface="Arial" panose="020B0604020202020204" pitchFamily="34" charset="0"/>
            </a:endParaRPr>
          </a:p>
        </p:txBody>
      </p:sp>
      <p:pic>
        <p:nvPicPr>
          <p:cNvPr id="1030" name="Picture 6">
            <a:hlinkClick r:id="rId3"/>
            <a:extLst>
              <a:ext uri="{FF2B5EF4-FFF2-40B4-BE49-F238E27FC236}">
                <a16:creationId xmlns:a16="http://schemas.microsoft.com/office/drawing/2014/main" id="{D79A7635-E95A-9788-1B41-08DB21C591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286000"/>
            <a:ext cx="38100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105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1265911B-1E2F-489E-97EF-A15A9299E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119D4F1-CE65-4D74-A168-F27C15F1B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fbeelding 5" descr="Afbeelding met machine, kleding, persoon, engineering&#10;&#10;Automatisch gegenereerde beschrijving">
            <a:extLst>
              <a:ext uri="{FF2B5EF4-FFF2-40B4-BE49-F238E27FC236}">
                <a16:creationId xmlns:a16="http://schemas.microsoft.com/office/drawing/2014/main" id="{89254C70-4391-1241-8620-1D1125893D07}"/>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l="24748" r="25253"/>
          <a:stretch/>
        </p:blipFill>
        <p:spPr>
          <a:xfrm>
            <a:off x="20" y="10"/>
            <a:ext cx="6095979" cy="6857990"/>
          </a:xfrm>
          <a:prstGeom prst="rect">
            <a:avLst/>
          </a:prstGeom>
        </p:spPr>
      </p:pic>
      <p:sp>
        <p:nvSpPr>
          <p:cNvPr id="2" name="Titel 1">
            <a:extLst>
              <a:ext uri="{FF2B5EF4-FFF2-40B4-BE49-F238E27FC236}">
                <a16:creationId xmlns:a16="http://schemas.microsoft.com/office/drawing/2014/main" id="{2FCEC49A-D7BF-D70A-2A4C-44E08B460F21}"/>
              </a:ext>
            </a:extLst>
          </p:cNvPr>
          <p:cNvSpPr>
            <a:spLocks noGrp="1"/>
          </p:cNvSpPr>
          <p:nvPr>
            <p:ph type="title"/>
          </p:nvPr>
        </p:nvSpPr>
        <p:spPr>
          <a:xfrm>
            <a:off x="1028700" y="1025718"/>
            <a:ext cx="4057650" cy="4770783"/>
          </a:xfrm>
        </p:spPr>
        <p:txBody>
          <a:bodyPr anchor="ctr">
            <a:normAutofit/>
          </a:bodyPr>
          <a:lstStyle/>
          <a:p>
            <a:pPr algn="ctr"/>
            <a:r>
              <a:rPr lang="nl-NL" dirty="0">
                <a:solidFill>
                  <a:srgbClr val="FFFFFF"/>
                </a:solidFill>
              </a:rPr>
              <a:t>Introductie tot ROBOTICA</a:t>
            </a:r>
          </a:p>
        </p:txBody>
      </p:sp>
      <p:sp>
        <p:nvSpPr>
          <p:cNvPr id="3" name="Tijdelijke aanduiding voor inhoud 2">
            <a:extLst>
              <a:ext uri="{FF2B5EF4-FFF2-40B4-BE49-F238E27FC236}">
                <a16:creationId xmlns:a16="http://schemas.microsoft.com/office/drawing/2014/main" id="{F33C0055-F526-4DE2-0568-9E4045ACEDE1}"/>
              </a:ext>
            </a:extLst>
          </p:cNvPr>
          <p:cNvSpPr>
            <a:spLocks noGrp="1"/>
          </p:cNvSpPr>
          <p:nvPr>
            <p:ph idx="1"/>
          </p:nvPr>
        </p:nvSpPr>
        <p:spPr>
          <a:xfrm>
            <a:off x="7179972" y="762000"/>
            <a:ext cx="3825025" cy="5334000"/>
          </a:xfrm>
        </p:spPr>
        <p:txBody>
          <a:bodyPr anchor="ctr">
            <a:normAutofit/>
          </a:bodyPr>
          <a:lstStyle/>
          <a:p>
            <a:pPr marL="0" indent="0">
              <a:buNone/>
            </a:pPr>
            <a:r>
              <a:rPr lang="nl-NL" dirty="0"/>
              <a:t>Robotica is het ontwerp en de bouw van robots die taken kunnen uitvoeren die normaal door mensen worden gedaan.</a:t>
            </a:r>
          </a:p>
        </p:txBody>
      </p:sp>
    </p:spTree>
    <p:extLst>
      <p:ext uri="{BB962C8B-B14F-4D97-AF65-F5344CB8AC3E}">
        <p14:creationId xmlns:p14="http://schemas.microsoft.com/office/powerpoint/2010/main" val="361228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zwart, duisternis&#10;&#10;Automatisch gegenereerde beschrijving">
            <a:extLst>
              <a:ext uri="{FF2B5EF4-FFF2-40B4-BE49-F238E27FC236}">
                <a16:creationId xmlns:a16="http://schemas.microsoft.com/office/drawing/2014/main" id="{E454BC10-680F-FDF9-6404-319726EEDE3D}"/>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t="61091"/>
          <a:stretch/>
        </p:blipFill>
        <p:spPr>
          <a:xfrm>
            <a:off x="870419" y="4780655"/>
            <a:ext cx="10451161" cy="2614859"/>
          </a:xfrm>
          <a:prstGeom prst="rect">
            <a:avLst/>
          </a:prstGeom>
        </p:spPr>
      </p:pic>
      <p:sp>
        <p:nvSpPr>
          <p:cNvPr id="2" name="Titel 1">
            <a:extLst>
              <a:ext uri="{FF2B5EF4-FFF2-40B4-BE49-F238E27FC236}">
                <a16:creationId xmlns:a16="http://schemas.microsoft.com/office/drawing/2014/main" id="{2FCEC49A-D7BF-D70A-2A4C-44E08B460F21}"/>
              </a:ext>
            </a:extLst>
          </p:cNvPr>
          <p:cNvSpPr>
            <a:spLocks noGrp="1"/>
          </p:cNvSpPr>
          <p:nvPr>
            <p:ph type="title"/>
          </p:nvPr>
        </p:nvSpPr>
        <p:spPr>
          <a:xfrm>
            <a:off x="2139652" y="5296727"/>
            <a:ext cx="7912693" cy="857559"/>
          </a:xfrm>
        </p:spPr>
        <p:txBody>
          <a:bodyPr anchor="ctr"/>
          <a:lstStyle/>
          <a:p>
            <a:r>
              <a:rPr lang="nl-NL" sz="2400" dirty="0"/>
              <a:t>Wat is Kunstmatige Intelligentie (AI)?</a:t>
            </a:r>
          </a:p>
        </p:txBody>
      </p:sp>
      <p:pic>
        <p:nvPicPr>
          <p:cNvPr id="3" name="Onlinemedia 2" title="Uit welke onderdelen bestaat een robot? (uitgelegd in 2 min.)">
            <a:hlinkClick r:id="" action="ppaction://media"/>
            <a:extLst>
              <a:ext uri="{FF2B5EF4-FFF2-40B4-BE49-F238E27FC236}">
                <a16:creationId xmlns:a16="http://schemas.microsoft.com/office/drawing/2014/main" id="{0C12F24C-3DF8-8359-D6C9-951C7D92C0C4}"/>
              </a:ext>
            </a:extLst>
          </p:cNvPr>
          <p:cNvPicPr>
            <a:picLocks noRot="1" noChangeAspect="1"/>
          </p:cNvPicPr>
          <p:nvPr>
            <a:videoFile r:link="rId1"/>
          </p:nvPr>
        </p:nvPicPr>
        <p:blipFill>
          <a:blip r:embed="rId4"/>
          <a:stretch>
            <a:fillRect/>
          </a:stretch>
        </p:blipFill>
        <p:spPr>
          <a:xfrm>
            <a:off x="3030538" y="578644"/>
            <a:ext cx="5980519" cy="3378993"/>
          </a:xfrm>
          <a:prstGeom prst="rect">
            <a:avLst/>
          </a:prstGeom>
        </p:spPr>
      </p:pic>
      <p:pic>
        <p:nvPicPr>
          <p:cNvPr id="13" name="Afbeelding 12" descr="Afbeelding met zwart, duisternis&#10;&#10;Automatisch gegenereerde beschrijving">
            <a:extLst>
              <a:ext uri="{FF2B5EF4-FFF2-40B4-BE49-F238E27FC236}">
                <a16:creationId xmlns:a16="http://schemas.microsoft.com/office/drawing/2014/main" id="{B95D00C8-9BE0-EACF-43C2-7A93C2136973}"/>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b="39597"/>
          <a:stretch/>
        </p:blipFill>
        <p:spPr>
          <a:xfrm>
            <a:off x="1438503" y="-667629"/>
            <a:ext cx="9314993" cy="5626506"/>
          </a:xfrm>
          <a:prstGeom prst="rect">
            <a:avLst/>
          </a:prstGeom>
        </p:spPr>
      </p:pic>
    </p:spTree>
    <p:extLst>
      <p:ext uri="{BB962C8B-B14F-4D97-AF65-F5344CB8AC3E}">
        <p14:creationId xmlns:p14="http://schemas.microsoft.com/office/powerpoint/2010/main" val="399321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7336F7B-7038-4227-BCAC-E417CC3F6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Afbeelding 16" descr="Afbeelding met Sanitair armatuur, brandkraan, kraan, zilver&#10;&#10;Automatisch gegenereerde beschrijving">
            <a:extLst>
              <a:ext uri="{FF2B5EF4-FFF2-40B4-BE49-F238E27FC236}">
                <a16:creationId xmlns:a16="http://schemas.microsoft.com/office/drawing/2014/main" id="{B689A83B-DE3A-98DE-2643-3F7685EA08CE}"/>
              </a:ext>
            </a:extLst>
          </p:cNvPr>
          <p:cNvPicPr>
            <a:picLocks noChangeAspect="1"/>
          </p:cNvPicPr>
          <p:nvPr/>
        </p:nvPicPr>
        <p:blipFill rotWithShape="1">
          <a:blip r:embed="rId3">
            <a:extLst>
              <a:ext uri="{28A0092B-C50C-407E-A947-70E740481C1C}">
                <a14:useLocalDpi xmlns:a14="http://schemas.microsoft.com/office/drawing/2010/main" val="0"/>
              </a:ext>
            </a:extLst>
          </a:blip>
          <a:srcRect t="4614" r="-5" b="10615"/>
          <a:stretch/>
        </p:blipFill>
        <p:spPr>
          <a:xfrm>
            <a:off x="196731" y="175147"/>
            <a:ext cx="3792174" cy="3174339"/>
          </a:xfrm>
          <a:prstGeom prst="rect">
            <a:avLst/>
          </a:prstGeom>
        </p:spPr>
      </p:pic>
      <p:pic>
        <p:nvPicPr>
          <p:cNvPr id="9" name="Afbeelding 8" descr="Afbeelding met kabel, adapter&#10;&#10;Automatisch gegenereerde beschrijving">
            <a:extLst>
              <a:ext uri="{FF2B5EF4-FFF2-40B4-BE49-F238E27FC236}">
                <a16:creationId xmlns:a16="http://schemas.microsoft.com/office/drawing/2014/main" id="{F23491E5-6234-0939-E3BD-727C721259EA}"/>
              </a:ext>
            </a:extLst>
          </p:cNvPr>
          <p:cNvPicPr>
            <a:picLocks noChangeAspect="1"/>
          </p:cNvPicPr>
          <p:nvPr/>
        </p:nvPicPr>
        <p:blipFill rotWithShape="1">
          <a:blip r:embed="rId4">
            <a:extLst>
              <a:ext uri="{28A0092B-C50C-407E-A947-70E740481C1C}">
                <a14:useLocalDpi xmlns:a14="http://schemas.microsoft.com/office/drawing/2010/main" val="0"/>
              </a:ext>
            </a:extLst>
          </a:blip>
          <a:srcRect t="13021" r="-5" b="3267"/>
          <a:stretch/>
        </p:blipFill>
        <p:spPr>
          <a:xfrm>
            <a:off x="4209091" y="175147"/>
            <a:ext cx="3792174" cy="3174339"/>
          </a:xfrm>
          <a:prstGeom prst="rect">
            <a:avLst/>
          </a:prstGeom>
        </p:spPr>
      </p:pic>
      <p:pic>
        <p:nvPicPr>
          <p:cNvPr id="5" name="Afbeelding 4" descr="Afbeelding met machine, hendel, ontwerp&#10;&#10;Beschrijving automatisch gegenereerd met gemiddelde betrouwbaarheid">
            <a:extLst>
              <a:ext uri="{FF2B5EF4-FFF2-40B4-BE49-F238E27FC236}">
                <a16:creationId xmlns:a16="http://schemas.microsoft.com/office/drawing/2014/main" id="{EE7B1AE7-2A1B-EDAF-45EF-A26E4D5DCDD2}"/>
              </a:ext>
            </a:extLst>
          </p:cNvPr>
          <p:cNvPicPr>
            <a:picLocks noChangeAspect="1"/>
          </p:cNvPicPr>
          <p:nvPr/>
        </p:nvPicPr>
        <p:blipFill rotWithShape="1">
          <a:blip r:embed="rId5">
            <a:extLst>
              <a:ext uri="{28A0092B-C50C-407E-A947-70E740481C1C}">
                <a14:useLocalDpi xmlns:a14="http://schemas.microsoft.com/office/drawing/2010/main" val="0"/>
              </a:ext>
            </a:extLst>
          </a:blip>
          <a:srcRect t="7861" r="-5" b="2847"/>
          <a:stretch/>
        </p:blipFill>
        <p:spPr>
          <a:xfrm>
            <a:off x="8194217" y="175147"/>
            <a:ext cx="3792174" cy="3174339"/>
          </a:xfrm>
          <a:prstGeom prst="rect">
            <a:avLst/>
          </a:prstGeom>
        </p:spPr>
      </p:pic>
      <p:pic>
        <p:nvPicPr>
          <p:cNvPr id="11" name="Afbeelding 10" descr="Afbeelding met speelgoed&#10;&#10;Automatisch gegenereerde beschrijving">
            <a:extLst>
              <a:ext uri="{FF2B5EF4-FFF2-40B4-BE49-F238E27FC236}">
                <a16:creationId xmlns:a16="http://schemas.microsoft.com/office/drawing/2014/main" id="{325E5955-800F-5AE8-6AA7-EA8B2E8938B4}"/>
              </a:ext>
            </a:extLst>
          </p:cNvPr>
          <p:cNvPicPr>
            <a:picLocks noChangeAspect="1"/>
          </p:cNvPicPr>
          <p:nvPr/>
        </p:nvPicPr>
        <p:blipFill rotWithShape="1">
          <a:blip r:embed="rId6">
            <a:extLst>
              <a:ext uri="{28A0092B-C50C-407E-A947-70E740481C1C}">
                <a14:useLocalDpi xmlns:a14="http://schemas.microsoft.com/office/drawing/2010/main" val="0"/>
              </a:ext>
            </a:extLst>
          </a:blip>
          <a:srcRect t="767" r="-5" b="15598"/>
          <a:stretch/>
        </p:blipFill>
        <p:spPr>
          <a:xfrm>
            <a:off x="191088" y="3508511"/>
            <a:ext cx="3792174" cy="3171426"/>
          </a:xfrm>
          <a:prstGeom prst="rect">
            <a:avLst/>
          </a:prstGeom>
        </p:spPr>
      </p:pic>
      <p:pic>
        <p:nvPicPr>
          <p:cNvPr id="13" name="Afbeelding 12" descr="Afbeelding met wapen, hendel, geweer&#10;&#10;Automatisch gegenereerde beschrijving">
            <a:extLst>
              <a:ext uri="{FF2B5EF4-FFF2-40B4-BE49-F238E27FC236}">
                <a16:creationId xmlns:a16="http://schemas.microsoft.com/office/drawing/2014/main" id="{31499A6A-C7D1-FE0C-9524-F3E9D88286A8}"/>
              </a:ext>
            </a:extLst>
          </p:cNvPr>
          <p:cNvPicPr>
            <a:picLocks noChangeAspect="1"/>
          </p:cNvPicPr>
          <p:nvPr/>
        </p:nvPicPr>
        <p:blipFill rotWithShape="1">
          <a:blip r:embed="rId7">
            <a:extLst>
              <a:ext uri="{28A0092B-C50C-407E-A947-70E740481C1C}">
                <a14:useLocalDpi xmlns:a14="http://schemas.microsoft.com/office/drawing/2010/main" val="0"/>
              </a:ext>
            </a:extLst>
          </a:blip>
          <a:srcRect r="-5" b="7073"/>
          <a:stretch/>
        </p:blipFill>
        <p:spPr>
          <a:xfrm>
            <a:off x="4203448" y="3508511"/>
            <a:ext cx="3792174" cy="3171426"/>
          </a:xfrm>
          <a:prstGeom prst="rect">
            <a:avLst/>
          </a:prstGeom>
        </p:spPr>
      </p:pic>
      <p:pic>
        <p:nvPicPr>
          <p:cNvPr id="15" name="Afbeelding 14" descr="Afbeelding met Aluminium, metaal, staal, ontwerp&#10;&#10;Automatisch gegenereerde beschrijving">
            <a:extLst>
              <a:ext uri="{FF2B5EF4-FFF2-40B4-BE49-F238E27FC236}">
                <a16:creationId xmlns:a16="http://schemas.microsoft.com/office/drawing/2014/main" id="{EE01D929-150B-17B5-6A52-9CC16A7C99D2}"/>
              </a:ext>
            </a:extLst>
          </p:cNvPr>
          <p:cNvPicPr>
            <a:picLocks noChangeAspect="1"/>
          </p:cNvPicPr>
          <p:nvPr/>
        </p:nvPicPr>
        <p:blipFill rotWithShape="1">
          <a:blip r:embed="rId8">
            <a:extLst>
              <a:ext uri="{28A0092B-C50C-407E-A947-70E740481C1C}">
                <a14:useLocalDpi xmlns:a14="http://schemas.microsoft.com/office/drawing/2010/main" val="0"/>
              </a:ext>
            </a:extLst>
          </a:blip>
          <a:srcRect l="-142" t="-508" r="4785" b="510"/>
          <a:stretch/>
        </p:blipFill>
        <p:spPr>
          <a:xfrm>
            <a:off x="8188574" y="3508511"/>
            <a:ext cx="3792174" cy="3171426"/>
          </a:xfrm>
          <a:prstGeom prst="rect">
            <a:avLst/>
          </a:prstGeom>
        </p:spPr>
      </p:pic>
      <p:sp>
        <p:nvSpPr>
          <p:cNvPr id="20" name="Tekstvak 19">
            <a:extLst>
              <a:ext uri="{FF2B5EF4-FFF2-40B4-BE49-F238E27FC236}">
                <a16:creationId xmlns:a16="http://schemas.microsoft.com/office/drawing/2014/main" id="{D956EB99-4E17-D4E6-E669-84473D30ADB2}"/>
              </a:ext>
            </a:extLst>
          </p:cNvPr>
          <p:cNvSpPr txBox="1"/>
          <p:nvPr/>
        </p:nvSpPr>
        <p:spPr>
          <a:xfrm>
            <a:off x="148130" y="2999385"/>
            <a:ext cx="2457450"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ARTICULATED</a:t>
            </a:r>
            <a:endParaRPr lang="nl-NL" b="1" dirty="0">
              <a:solidFill>
                <a:schemeClr val="bg1"/>
              </a:solidFill>
            </a:endParaRPr>
          </a:p>
        </p:txBody>
      </p:sp>
      <p:sp>
        <p:nvSpPr>
          <p:cNvPr id="21" name="Tekstvak 20">
            <a:extLst>
              <a:ext uri="{FF2B5EF4-FFF2-40B4-BE49-F238E27FC236}">
                <a16:creationId xmlns:a16="http://schemas.microsoft.com/office/drawing/2014/main" id="{F4E91E65-BC7D-7F7F-E0FF-A55AA2F4BD72}"/>
              </a:ext>
            </a:extLst>
          </p:cNvPr>
          <p:cNvSpPr txBox="1"/>
          <p:nvPr/>
        </p:nvSpPr>
        <p:spPr>
          <a:xfrm>
            <a:off x="4160490" y="2999385"/>
            <a:ext cx="2457450"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SCARA ROBOT</a:t>
            </a:r>
            <a:endParaRPr lang="nl-NL" b="1" dirty="0">
              <a:solidFill>
                <a:schemeClr val="bg1"/>
              </a:solidFill>
            </a:endParaRPr>
          </a:p>
        </p:txBody>
      </p:sp>
      <p:sp>
        <p:nvSpPr>
          <p:cNvPr id="23" name="Tekstvak 22">
            <a:extLst>
              <a:ext uri="{FF2B5EF4-FFF2-40B4-BE49-F238E27FC236}">
                <a16:creationId xmlns:a16="http://schemas.microsoft.com/office/drawing/2014/main" id="{0DB8D2F9-4555-FEB9-4DB0-D90A201A8B04}"/>
              </a:ext>
            </a:extLst>
          </p:cNvPr>
          <p:cNvSpPr txBox="1"/>
          <p:nvPr/>
        </p:nvSpPr>
        <p:spPr>
          <a:xfrm>
            <a:off x="8145616" y="2999385"/>
            <a:ext cx="2457450"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DELTA PICKER</a:t>
            </a:r>
            <a:endParaRPr lang="nl-NL" b="1" dirty="0">
              <a:solidFill>
                <a:schemeClr val="bg1"/>
              </a:solidFill>
            </a:endParaRPr>
          </a:p>
        </p:txBody>
      </p:sp>
      <p:sp>
        <p:nvSpPr>
          <p:cNvPr id="27" name="Tekstvak 26">
            <a:extLst>
              <a:ext uri="{FF2B5EF4-FFF2-40B4-BE49-F238E27FC236}">
                <a16:creationId xmlns:a16="http://schemas.microsoft.com/office/drawing/2014/main" id="{567C3637-AC24-4084-BAA4-3B4A381139B9}"/>
              </a:ext>
            </a:extLst>
          </p:cNvPr>
          <p:cNvSpPr txBox="1"/>
          <p:nvPr/>
        </p:nvSpPr>
        <p:spPr>
          <a:xfrm>
            <a:off x="148130" y="6341189"/>
            <a:ext cx="3441964"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SPHERICAL COORDINATE</a:t>
            </a:r>
            <a:endParaRPr lang="nl-NL" b="1" dirty="0">
              <a:solidFill>
                <a:schemeClr val="bg1"/>
              </a:solidFill>
            </a:endParaRPr>
          </a:p>
        </p:txBody>
      </p:sp>
      <p:sp>
        <p:nvSpPr>
          <p:cNvPr id="28" name="Tekstvak 27">
            <a:extLst>
              <a:ext uri="{FF2B5EF4-FFF2-40B4-BE49-F238E27FC236}">
                <a16:creationId xmlns:a16="http://schemas.microsoft.com/office/drawing/2014/main" id="{0DA463B5-0D29-BD64-C007-647EFC5ED156}"/>
              </a:ext>
            </a:extLst>
          </p:cNvPr>
          <p:cNvSpPr txBox="1"/>
          <p:nvPr/>
        </p:nvSpPr>
        <p:spPr>
          <a:xfrm>
            <a:off x="4160490" y="6341189"/>
            <a:ext cx="3369502"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CYLINDRICAL COORDINATE</a:t>
            </a:r>
            <a:endParaRPr lang="nl-NL" b="1" dirty="0">
              <a:solidFill>
                <a:schemeClr val="bg1"/>
              </a:solidFill>
            </a:endParaRPr>
          </a:p>
        </p:txBody>
      </p:sp>
      <p:sp>
        <p:nvSpPr>
          <p:cNvPr id="29" name="Tekstvak 28">
            <a:extLst>
              <a:ext uri="{FF2B5EF4-FFF2-40B4-BE49-F238E27FC236}">
                <a16:creationId xmlns:a16="http://schemas.microsoft.com/office/drawing/2014/main" id="{7DAB432C-B407-3E43-D005-A51C73F9BC2D}"/>
              </a:ext>
            </a:extLst>
          </p:cNvPr>
          <p:cNvSpPr txBox="1"/>
          <p:nvPr/>
        </p:nvSpPr>
        <p:spPr>
          <a:xfrm>
            <a:off x="8145616" y="6341189"/>
            <a:ext cx="2457450" cy="40011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nl-NL" sz="2000" b="1" dirty="0">
                <a:solidFill>
                  <a:schemeClr val="bg1"/>
                </a:solidFill>
              </a:rPr>
              <a:t>CARTESIAN ROBOT</a:t>
            </a:r>
            <a:endParaRPr lang="nl-NL" b="1" dirty="0">
              <a:solidFill>
                <a:schemeClr val="bg1"/>
              </a:solidFill>
            </a:endParaRPr>
          </a:p>
        </p:txBody>
      </p:sp>
    </p:spTree>
    <p:extLst>
      <p:ext uri="{BB962C8B-B14F-4D97-AF65-F5344CB8AC3E}">
        <p14:creationId xmlns:p14="http://schemas.microsoft.com/office/powerpoint/2010/main" val="2199493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zwart, duisternis&#10;&#10;Automatisch gegenereerde beschrijving">
            <a:extLst>
              <a:ext uri="{FF2B5EF4-FFF2-40B4-BE49-F238E27FC236}">
                <a16:creationId xmlns:a16="http://schemas.microsoft.com/office/drawing/2014/main" id="{E454BC10-680F-FDF9-6404-319726EEDE3D}"/>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t="61091"/>
          <a:stretch/>
        </p:blipFill>
        <p:spPr>
          <a:xfrm>
            <a:off x="870419" y="4780655"/>
            <a:ext cx="10451161" cy="2614859"/>
          </a:xfrm>
          <a:prstGeom prst="rect">
            <a:avLst/>
          </a:prstGeom>
        </p:spPr>
      </p:pic>
      <p:sp>
        <p:nvSpPr>
          <p:cNvPr id="2" name="Titel 1">
            <a:extLst>
              <a:ext uri="{FF2B5EF4-FFF2-40B4-BE49-F238E27FC236}">
                <a16:creationId xmlns:a16="http://schemas.microsoft.com/office/drawing/2014/main" id="{2FCEC49A-D7BF-D70A-2A4C-44E08B460F21}"/>
              </a:ext>
            </a:extLst>
          </p:cNvPr>
          <p:cNvSpPr>
            <a:spLocks noGrp="1"/>
          </p:cNvSpPr>
          <p:nvPr>
            <p:ph type="title"/>
          </p:nvPr>
        </p:nvSpPr>
        <p:spPr>
          <a:xfrm>
            <a:off x="2139652" y="5296727"/>
            <a:ext cx="7912693" cy="857559"/>
          </a:xfrm>
        </p:spPr>
        <p:txBody>
          <a:bodyPr anchor="ctr"/>
          <a:lstStyle/>
          <a:p>
            <a:pPr algn="ctr"/>
            <a:r>
              <a:rPr lang="nl-NL" sz="2400" dirty="0"/>
              <a:t>Wat voor robots zijn er?</a:t>
            </a:r>
          </a:p>
        </p:txBody>
      </p:sp>
      <p:pic>
        <p:nvPicPr>
          <p:cNvPr id="4" name="Onlinemedia 3" title="Promation: verschillende robots types kort uitgelegd. (Doe maar duurzaam)">
            <a:hlinkClick r:id="" action="ppaction://media"/>
            <a:extLst>
              <a:ext uri="{FF2B5EF4-FFF2-40B4-BE49-F238E27FC236}">
                <a16:creationId xmlns:a16="http://schemas.microsoft.com/office/drawing/2014/main" id="{BBB031EE-AC5C-CBF1-15BA-5A73D5330A71}"/>
              </a:ext>
            </a:extLst>
          </p:cNvPr>
          <p:cNvPicPr>
            <a:picLocks noRot="1" noChangeAspect="1"/>
          </p:cNvPicPr>
          <p:nvPr>
            <a:videoFile r:link="rId1"/>
          </p:nvPr>
        </p:nvPicPr>
        <p:blipFill>
          <a:blip r:embed="rId4"/>
          <a:stretch>
            <a:fillRect/>
          </a:stretch>
        </p:blipFill>
        <p:spPr>
          <a:xfrm>
            <a:off x="3066255" y="598526"/>
            <a:ext cx="5945330" cy="3359112"/>
          </a:xfrm>
          <a:prstGeom prst="rect">
            <a:avLst/>
          </a:prstGeom>
        </p:spPr>
      </p:pic>
      <p:pic>
        <p:nvPicPr>
          <p:cNvPr id="13" name="Afbeelding 12" descr="Afbeelding met zwart, duisternis&#10;&#10;Automatisch gegenereerde beschrijving">
            <a:extLst>
              <a:ext uri="{FF2B5EF4-FFF2-40B4-BE49-F238E27FC236}">
                <a16:creationId xmlns:a16="http://schemas.microsoft.com/office/drawing/2014/main" id="{B95D00C8-9BE0-EACF-43C2-7A93C2136973}"/>
              </a:ext>
            </a:extLst>
          </p:cNvPr>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b="39597"/>
          <a:stretch/>
        </p:blipFill>
        <p:spPr>
          <a:xfrm>
            <a:off x="1438503" y="-667629"/>
            <a:ext cx="9314993" cy="5626506"/>
          </a:xfrm>
          <a:prstGeom prst="rect">
            <a:avLst/>
          </a:prstGeom>
        </p:spPr>
      </p:pic>
    </p:spTree>
    <p:extLst>
      <p:ext uri="{BB962C8B-B14F-4D97-AF65-F5344CB8AC3E}">
        <p14:creationId xmlns:p14="http://schemas.microsoft.com/office/powerpoint/2010/main" val="116656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11.0.5407"/>
  <p:tag name="SLIDO_PRESENTATION_ID" val="00000000-0000-0000-0000-000000000000"/>
  <p:tag name="SLIDO_EVENT_UUID" val="b5172c56-64a1-4598-932c-b75a8cfd6d82"/>
  <p:tag name="SLIDO_EVENT_SECTION_UUID" val="1836e08d-b15e-486a-bcee-973fcca99d2d"/>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MTg2MDg1NDl9"/>
  <p:tag name="SLIDO_TYPE" val="SlidoPoll"/>
  <p:tag name="SLIDO_POLL_UUID" val="f92dfdce-2a55-4d79-ac32-f94aceddb169"/>
  <p:tag name="SLIDO_TIMELINE" val="W3sicG9sbFF1ZXN0aW9uVXVpZCI6IjU2Y2I0ZDQ3LWMwZWEtNGVmYS1hYWY3LTFmMDI1NjRlOTI2YiIsInNob3dSZXN1bHRzIjp0cnVlLCJzaG93Q29ycmVjdEFuc3dlcnMiOmZhbHNlLCJ2b3RpbmdMb2NrZWQiOmZhbHNlfV0="/>
</p:tagLst>
</file>

<file path=ppt/tags/tag3.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4.xml><?xml version="1.0" encoding="utf-8"?>
<p:tagLst xmlns:a="http://schemas.openxmlformats.org/drawingml/2006/main" xmlns:r="http://schemas.openxmlformats.org/officeDocument/2006/relationships" xmlns:p="http://schemas.openxmlformats.org/presentationml/2006/main">
  <p:tag name="SLIDO_ELEMENT" val="dotty"/>
</p:tagLst>
</file>

<file path=ppt/tags/tag5.xml><?xml version="1.0" encoding="utf-8"?>
<p:tagLst xmlns:a="http://schemas.openxmlformats.org/drawingml/2006/main" xmlns:r="http://schemas.openxmlformats.org/officeDocument/2006/relationships" xmlns:p="http://schemas.openxmlformats.org/presentationml/2006/main">
  <p:tag name="SLIDO_ELEMENT" val="logo"/>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WordCloud"/>
</p:tagLst>
</file>

<file path=ppt/tags/tag7.xml><?xml version="1.0" encoding="utf-8"?>
<p:tagLst xmlns:a="http://schemas.openxmlformats.org/drawingml/2006/main" xmlns:r="http://schemas.openxmlformats.org/officeDocument/2006/relationships" xmlns:p="http://schemas.openxmlformats.org/presentationml/2006/main">
  <p:tag name="SLIDO_ELEMENT" val="title"/>
</p:tagLst>
</file>

<file path=ppt/tags/tag8.xml><?xml version="1.0" encoding="utf-8"?>
<p:tagLst xmlns:a="http://schemas.openxmlformats.org/drawingml/2006/main" xmlns:r="http://schemas.openxmlformats.org/officeDocument/2006/relationships" xmlns:p="http://schemas.openxmlformats.org/presentationml/2006/main">
  <p:tag name="SLIDO_ELEMENT" val="footer"/>
</p:tagLst>
</file>

<file path=ppt/theme/theme1.xml><?xml version="1.0" encoding="utf-8"?>
<a:theme xmlns:a="http://schemas.openxmlformats.org/drawingml/2006/main" name="PortalVTI">
  <a:themeElements>
    <a:clrScheme name="AnalogousFromLightSeed_2SEEDS">
      <a:dk1>
        <a:srgbClr val="000000"/>
      </a:dk1>
      <a:lt1>
        <a:srgbClr val="FFFFFF"/>
      </a:lt1>
      <a:dk2>
        <a:srgbClr val="413224"/>
      </a:dk2>
      <a:lt2>
        <a:srgbClr val="E2E5E8"/>
      </a:lt2>
      <a:accent1>
        <a:srgbClr val="BB9C7E"/>
      </a:accent1>
      <a:accent2>
        <a:srgbClr val="C69693"/>
      </a:accent2>
      <a:accent3>
        <a:srgbClr val="A6A27C"/>
      </a:accent3>
      <a:accent4>
        <a:srgbClr val="75ACAE"/>
      </a:accent4>
      <a:accent5>
        <a:srgbClr val="86A5BF"/>
      </a:accent5>
      <a:accent6>
        <a:srgbClr val="7E85BB"/>
      </a:accent6>
      <a:hlink>
        <a:srgbClr val="5F84A9"/>
      </a:hlink>
      <a:folHlink>
        <a:srgbClr val="7F7F7F"/>
      </a:folHlink>
    </a:clrScheme>
    <a:fontScheme name="Earth">
      <a:majorFont>
        <a:latin typeface="Trade Gothic Next Cond"/>
        <a:ea typeface=""/>
        <a:cs typeface=""/>
      </a:majorFont>
      <a:minorFont>
        <a:latin typeface="Trade Gothic N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rtalVTI" id="{0E0D5035-C7F2-4607-91F4-D5D5F886A15A}" vid="{EAFF3D8B-AC13-4E90-80A9-182200FBC866}"/>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5CE5A274ED2429F4296CC18638D1D" ma:contentTypeVersion="11" ma:contentTypeDescription="Een nieuw document maken." ma:contentTypeScope="" ma:versionID="cc3e02024cf4a50e596ebb7d29d6d2e9">
  <xsd:schema xmlns:xsd="http://www.w3.org/2001/XMLSchema" xmlns:xs="http://www.w3.org/2001/XMLSchema" xmlns:p="http://schemas.microsoft.com/office/2006/metadata/properties" xmlns:ns3="1b097383-134e-4a3a-a34b-a042fe3aea2d" targetNamespace="http://schemas.microsoft.com/office/2006/metadata/properties" ma:root="true" ma:fieldsID="f769cc187e92e2f9a501860ff0422bd1" ns3:_="">
    <xsd:import namespace="1b097383-134e-4a3a-a34b-a042fe3aea2d"/>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97383-134e-4a3a-a34b-a042fe3aea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4A7D10-65F4-4E91-9387-54C448184B96}">
  <ds:schemaRefs>
    <ds:schemaRef ds:uri="http://schemas.microsoft.com/sharepoint/v3/contenttype/forms"/>
  </ds:schemaRefs>
</ds:datastoreItem>
</file>

<file path=customXml/itemProps2.xml><?xml version="1.0" encoding="utf-8"?>
<ds:datastoreItem xmlns:ds="http://schemas.openxmlformats.org/officeDocument/2006/customXml" ds:itemID="{375031CB-1804-48EE-9954-48C9D732C4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97383-134e-4a3a-a34b-a042fe3aea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08EBF2A-0A5A-490D-8047-E616FE4C3184}">
  <ds:schemaRefs>
    <ds:schemaRef ds:uri="http://purl.org/dc/elements/1.1/"/>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purl.org/dc/terms/"/>
    <ds:schemaRef ds:uri="http://schemas.openxmlformats.org/package/2006/metadata/core-properties"/>
    <ds:schemaRef ds:uri="1b097383-134e-4a3a-a34b-a042fe3aea2d"/>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1509</Words>
  <Application>Microsoft Office PowerPoint</Application>
  <PresentationFormat>Breedbeeld</PresentationFormat>
  <Paragraphs>114</Paragraphs>
  <Slides>10</Slides>
  <Notes>6</Notes>
  <HiddenSlides>0</HiddenSlides>
  <MMClips>5</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Aptos</vt:lpstr>
      <vt:lpstr>Arial</vt:lpstr>
      <vt:lpstr>Trade Gothic Next Cond</vt:lpstr>
      <vt:lpstr>Trade Gothic Next Light</vt:lpstr>
      <vt:lpstr>PortalVTI</vt:lpstr>
      <vt:lpstr>AI &amp; Robotica</vt:lpstr>
      <vt:lpstr>Introductie tot AI</vt:lpstr>
      <vt:lpstr>Wat is Kunstmatige Intelligentie (AI)?</vt:lpstr>
      <vt:lpstr>PowerPoint-presentatie</vt:lpstr>
      <vt:lpstr>Bouw je Eigen AI-model</vt:lpstr>
      <vt:lpstr>Introductie tot ROBOTICA</vt:lpstr>
      <vt:lpstr>Wat is Kunstmatige Intelligentie (AI)?</vt:lpstr>
      <vt:lpstr>PowerPoint-presentatie</vt:lpstr>
      <vt:lpstr>Wat voor robots zijn er?</vt:lpstr>
      <vt:lpstr>Maak een Robot Hand van Recycled Materialen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Dirk  Van Meer</dc:creator>
  <cp:lastModifiedBy>Dirk Van Meer</cp:lastModifiedBy>
  <cp:revision>3</cp:revision>
  <dcterms:created xsi:type="dcterms:W3CDTF">2024-06-17T06:36:09Z</dcterms:created>
  <dcterms:modified xsi:type="dcterms:W3CDTF">2024-06-17T08:18:36Z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0x01010031D5CE5A274ED2429F4296CC18638D1D</vt:lpwstr>
  </property>
  <property fmtid="{D5CDD505-2E9C-101B-9397-08002B2CF9AE}" pid="3" name="SlidoAppVersion">
    <vt:lpwstr>1.11.0.5407</vt:lpwstr>
  </property>
</Properties>
</file>